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 id="2147483686" r:id="rId3"/>
    <p:sldMasterId id="2147483698" r:id="rId4"/>
    <p:sldMasterId id="2147483710" r:id="rId5"/>
    <p:sldMasterId id="2147483722" r:id="rId6"/>
    <p:sldMasterId id="2147483734" r:id="rId7"/>
    <p:sldMasterId id="2147483746" r:id="rId8"/>
  </p:sldMasterIdLst>
  <p:notesMasterIdLst>
    <p:notesMasterId r:id="rId138"/>
  </p:notesMasterIdLst>
  <p:sldIdLst>
    <p:sldId id="265" r:id="rId9"/>
    <p:sldId id="257" r:id="rId10"/>
    <p:sldId id="266" r:id="rId11"/>
    <p:sldId id="269" r:id="rId12"/>
    <p:sldId id="267" r:id="rId13"/>
    <p:sldId id="268" r:id="rId14"/>
    <p:sldId id="258" r:id="rId15"/>
    <p:sldId id="259" r:id="rId16"/>
    <p:sldId id="260" r:id="rId17"/>
    <p:sldId id="261" r:id="rId18"/>
    <p:sldId id="262" r:id="rId19"/>
    <p:sldId id="263" r:id="rId20"/>
    <p:sldId id="264" r:id="rId21"/>
    <p:sldId id="270" r:id="rId22"/>
    <p:sldId id="271" r:id="rId23"/>
    <p:sldId id="272" r:id="rId24"/>
    <p:sldId id="273" r:id="rId25"/>
    <p:sldId id="274" r:id="rId26"/>
    <p:sldId id="275" r:id="rId27"/>
    <p:sldId id="276" r:id="rId28"/>
    <p:sldId id="277" r:id="rId29"/>
    <p:sldId id="278" r:id="rId30"/>
    <p:sldId id="279" r:id="rId31"/>
    <p:sldId id="280" r:id="rId32"/>
    <p:sldId id="282" r:id="rId33"/>
    <p:sldId id="283" r:id="rId34"/>
    <p:sldId id="284" r:id="rId35"/>
    <p:sldId id="285" r:id="rId36"/>
    <p:sldId id="286" r:id="rId37"/>
    <p:sldId id="287" r:id="rId38"/>
    <p:sldId id="288" r:id="rId39"/>
    <p:sldId id="289" r:id="rId40"/>
    <p:sldId id="391" r:id="rId41"/>
    <p:sldId id="396" r:id="rId42"/>
    <p:sldId id="398" r:id="rId43"/>
    <p:sldId id="397" r:id="rId44"/>
    <p:sldId id="399" r:id="rId45"/>
    <p:sldId id="400" r:id="rId46"/>
    <p:sldId id="401" r:id="rId47"/>
    <p:sldId id="402" r:id="rId48"/>
    <p:sldId id="403" r:id="rId49"/>
    <p:sldId id="404" r:id="rId50"/>
    <p:sldId id="290" r:id="rId51"/>
    <p:sldId id="291" r:id="rId52"/>
    <p:sldId id="292" r:id="rId53"/>
    <p:sldId id="293" r:id="rId54"/>
    <p:sldId id="294" r:id="rId55"/>
    <p:sldId id="295" r:id="rId56"/>
    <p:sldId id="296" r:id="rId57"/>
    <p:sldId id="297" r:id="rId58"/>
    <p:sldId id="298" r:id="rId59"/>
    <p:sldId id="299" r:id="rId60"/>
    <p:sldId id="300" r:id="rId61"/>
    <p:sldId id="301" r:id="rId62"/>
    <p:sldId id="302" r:id="rId63"/>
    <p:sldId id="303" r:id="rId64"/>
    <p:sldId id="304" r:id="rId65"/>
    <p:sldId id="305" r:id="rId66"/>
    <p:sldId id="308" r:id="rId67"/>
    <p:sldId id="309" r:id="rId68"/>
    <p:sldId id="310" r:id="rId69"/>
    <p:sldId id="312" r:id="rId70"/>
    <p:sldId id="313" r:id="rId71"/>
    <p:sldId id="314" r:id="rId72"/>
    <p:sldId id="315" r:id="rId73"/>
    <p:sldId id="316" r:id="rId74"/>
    <p:sldId id="317" r:id="rId75"/>
    <p:sldId id="320" r:id="rId76"/>
    <p:sldId id="321" r:id="rId77"/>
    <p:sldId id="322" r:id="rId78"/>
    <p:sldId id="323" r:id="rId79"/>
    <p:sldId id="324" r:id="rId80"/>
    <p:sldId id="325" r:id="rId81"/>
    <p:sldId id="326" r:id="rId82"/>
    <p:sldId id="328" r:id="rId83"/>
    <p:sldId id="329" r:id="rId84"/>
    <p:sldId id="330" r:id="rId85"/>
    <p:sldId id="331" r:id="rId86"/>
    <p:sldId id="332" r:id="rId87"/>
    <p:sldId id="333" r:id="rId88"/>
    <p:sldId id="335" r:id="rId89"/>
    <p:sldId id="336" r:id="rId90"/>
    <p:sldId id="337" r:id="rId91"/>
    <p:sldId id="338" r:id="rId92"/>
    <p:sldId id="339" r:id="rId93"/>
    <p:sldId id="340" r:id="rId94"/>
    <p:sldId id="341" r:id="rId95"/>
    <p:sldId id="343" r:id="rId96"/>
    <p:sldId id="344" r:id="rId97"/>
    <p:sldId id="345" r:id="rId98"/>
    <p:sldId id="346" r:id="rId99"/>
    <p:sldId id="348" r:id="rId100"/>
    <p:sldId id="349" r:id="rId101"/>
    <p:sldId id="350" r:id="rId102"/>
    <p:sldId id="352" r:id="rId103"/>
    <p:sldId id="353" r:id="rId104"/>
    <p:sldId id="354" r:id="rId105"/>
    <p:sldId id="355"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70" r:id="rId119"/>
    <p:sldId id="371" r:id="rId120"/>
    <p:sldId id="372" r:id="rId121"/>
    <p:sldId id="373" r:id="rId122"/>
    <p:sldId id="374" r:id="rId123"/>
    <p:sldId id="375" r:id="rId124"/>
    <p:sldId id="376" r:id="rId125"/>
    <p:sldId id="377" r:id="rId126"/>
    <p:sldId id="378" r:id="rId127"/>
    <p:sldId id="379" r:id="rId128"/>
    <p:sldId id="380" r:id="rId129"/>
    <p:sldId id="381" r:id="rId130"/>
    <p:sldId id="382" r:id="rId131"/>
    <p:sldId id="383" r:id="rId132"/>
    <p:sldId id="384" r:id="rId133"/>
    <p:sldId id="385" r:id="rId134"/>
    <p:sldId id="386" r:id="rId135"/>
    <p:sldId id="387" r:id="rId136"/>
    <p:sldId id="388" r:id="rId13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5" autoAdjust="0"/>
    <p:restoredTop sz="94660"/>
  </p:normalViewPr>
  <p:slideViewPr>
    <p:cSldViewPr snapToGrid="0">
      <p:cViewPr varScale="1">
        <p:scale>
          <a:sx n="188" d="100"/>
          <a:sy n="188" d="100"/>
        </p:scale>
        <p:origin x="216" y="48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notesMaster" Target="notesMasters/notesMaster1.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slide" Target="slides/slide120.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slide" Target="slides/slide126.xml"/><Relationship Id="rId139" Type="http://schemas.openxmlformats.org/officeDocument/2006/relationships/presProps" Target="presProps.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slide" Target="slides/slide12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slide" Target="slides/slide122.xml"/><Relationship Id="rId135" Type="http://schemas.openxmlformats.org/officeDocument/2006/relationships/slide" Target="slides/slide127.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4" Type="http://schemas.openxmlformats.org/officeDocument/2006/relationships/slideMaster" Target="slideMasters/slideMaster4.xml"/><Relationship Id="rId9" Type="http://schemas.openxmlformats.org/officeDocument/2006/relationships/slide" Target="slides/slide1.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6"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4AB5D5-8A7F-4D2A-A9F1-A3359711185E}" type="datetimeFigureOut">
              <a:rPr lang="de-DE" smtClean="0"/>
              <a:pPr/>
              <a:t>26.11.18</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264EFE-3F47-4EF9-996B-E4C470815F9A}" type="slidenum">
              <a:rPr lang="de-DE" smtClean="0"/>
              <a:pPr/>
              <a:t>‹Nr.›</a:t>
            </a:fld>
            <a:endParaRPr lang="de-DE"/>
          </a:p>
        </p:txBody>
      </p:sp>
    </p:spTree>
    <p:extLst>
      <p:ext uri="{BB962C8B-B14F-4D97-AF65-F5344CB8AC3E}">
        <p14:creationId xmlns:p14="http://schemas.microsoft.com/office/powerpoint/2010/main" val="3905388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olienbildplatzhalter 1"/>
          <p:cNvSpPr>
            <a:spLocks noGrp="1" noRot="1" noChangeAspect="1" noTextEdit="1"/>
          </p:cNvSpPr>
          <p:nvPr>
            <p:ph type="sldImg"/>
          </p:nvPr>
        </p:nvSpPr>
        <p:spPr bwMode="auto">
          <a:noFill/>
          <a:ln>
            <a:solidFill>
              <a:srgbClr val="000000"/>
            </a:solidFill>
            <a:miter lim="800000"/>
            <a:headEnd/>
            <a:tailEnd/>
          </a:ln>
        </p:spPr>
      </p:sp>
      <p:sp>
        <p:nvSpPr>
          <p:cNvPr id="50179"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dirty="0"/>
          </a:p>
        </p:txBody>
      </p:sp>
      <p:sp>
        <p:nvSpPr>
          <p:cNvPr id="50180"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DC8E93F-E4B8-4E1E-86E3-D841ADDFB0D9}" type="slidenum">
              <a:rPr lang="de-DE"/>
              <a:pPr/>
              <a:t>2</a:t>
            </a:fld>
            <a:endParaRPr lang="de-DE"/>
          </a:p>
        </p:txBody>
      </p:sp>
    </p:spTree>
    <p:extLst>
      <p:ext uri="{BB962C8B-B14F-4D97-AF65-F5344CB8AC3E}">
        <p14:creationId xmlns:p14="http://schemas.microsoft.com/office/powerpoint/2010/main" val="38141257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p:cNvSpPr txBox="1">
            <a:spLocks noGrp="1"/>
          </p:cNvSpPr>
          <p:nvPr>
            <p:ph type="sldNum" sz="quarter" idx="5"/>
          </p:nvPr>
        </p:nvSpPr>
        <p:spPr>
          <a:ln/>
        </p:spPr>
        <p:txBody>
          <a:bodyPr lIns="0" tIns="0" rIns="0" bIns="0" anchor="b" anchorCtr="0">
            <a:noAutofit/>
          </a:bodyPr>
          <a:lstStyle/>
          <a:p>
            <a:pPr lvl="0"/>
            <a:fld id="{EF0D771C-8B61-4489-A11C-E30715C10B00}" type="slidenum">
              <a:rPr/>
              <a:pPr lvl="0"/>
              <a:t>21</a:t>
            </a:fld>
            <a:endParaRPr lang="de-DE"/>
          </a:p>
        </p:txBody>
      </p:sp>
      <p:sp>
        <p:nvSpPr>
          <p:cNvPr id="2" name="Folienbildplatzhalter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Notizenplatzhalter 2"/>
          <p:cNvSpPr txBox="1">
            <a:spLocks noGrp="1"/>
          </p:cNvSpPr>
          <p:nvPr>
            <p:ph type="body" sz="quarter" idx="1"/>
          </p:nvPr>
        </p:nvSpPr>
        <p:spPr/>
        <p:txBody>
          <a:bodyPr/>
          <a:lstStyle/>
          <a:p>
            <a:endParaRPr lang="de-DE"/>
          </a:p>
        </p:txBody>
      </p:sp>
    </p:spTree>
    <p:extLst>
      <p:ext uri="{BB962C8B-B14F-4D97-AF65-F5344CB8AC3E}">
        <p14:creationId xmlns:p14="http://schemas.microsoft.com/office/powerpoint/2010/main" val="2454724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p:cNvSpPr txBox="1">
            <a:spLocks noGrp="1"/>
          </p:cNvSpPr>
          <p:nvPr>
            <p:ph type="sldNum" sz="quarter" idx="5"/>
          </p:nvPr>
        </p:nvSpPr>
        <p:spPr>
          <a:ln/>
        </p:spPr>
        <p:txBody>
          <a:bodyPr lIns="0" tIns="0" rIns="0" bIns="0" anchor="b" anchorCtr="0">
            <a:noAutofit/>
          </a:bodyPr>
          <a:lstStyle/>
          <a:p>
            <a:pPr lvl="0"/>
            <a:fld id="{B807BB93-A5BA-424A-A9A5-546508EDBF98}" type="slidenum">
              <a:rPr/>
              <a:pPr lvl="0"/>
              <a:t>22</a:t>
            </a:fld>
            <a:endParaRPr lang="de-DE"/>
          </a:p>
        </p:txBody>
      </p:sp>
      <p:sp>
        <p:nvSpPr>
          <p:cNvPr id="2" name="Folienbildplatzhalter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Notizenplatzhalter 2"/>
          <p:cNvSpPr txBox="1">
            <a:spLocks noGrp="1"/>
          </p:cNvSpPr>
          <p:nvPr>
            <p:ph type="body" sz="quarter" idx="1"/>
          </p:nvPr>
        </p:nvSpPr>
        <p:spPr/>
        <p:txBody>
          <a:bodyPr/>
          <a:lstStyle/>
          <a:p>
            <a:endParaRPr lang="de-DE"/>
          </a:p>
        </p:txBody>
      </p:sp>
    </p:spTree>
    <p:extLst>
      <p:ext uri="{BB962C8B-B14F-4D97-AF65-F5344CB8AC3E}">
        <p14:creationId xmlns:p14="http://schemas.microsoft.com/office/powerpoint/2010/main" val="1237053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p:cNvSpPr txBox="1">
            <a:spLocks noGrp="1"/>
          </p:cNvSpPr>
          <p:nvPr>
            <p:ph type="sldNum" sz="quarter" idx="5"/>
          </p:nvPr>
        </p:nvSpPr>
        <p:spPr>
          <a:ln/>
        </p:spPr>
        <p:txBody>
          <a:bodyPr lIns="0" tIns="0" rIns="0" bIns="0" anchor="b" anchorCtr="0">
            <a:noAutofit/>
          </a:bodyPr>
          <a:lstStyle/>
          <a:p>
            <a:pPr lvl="0"/>
            <a:fld id="{F9093F10-C08F-4FA0-914A-530056FA5DE1}" type="slidenum">
              <a:rPr/>
              <a:pPr lvl="0"/>
              <a:t>23</a:t>
            </a:fld>
            <a:endParaRPr lang="de-DE"/>
          </a:p>
        </p:txBody>
      </p:sp>
      <p:sp>
        <p:nvSpPr>
          <p:cNvPr id="2" name="Folienbildplatzhalter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Notizenplatzhalter 2"/>
          <p:cNvSpPr txBox="1">
            <a:spLocks noGrp="1"/>
          </p:cNvSpPr>
          <p:nvPr>
            <p:ph type="body" sz="quarter" idx="1"/>
          </p:nvPr>
        </p:nvSpPr>
        <p:spPr/>
        <p:txBody>
          <a:bodyPr/>
          <a:lstStyle/>
          <a:p>
            <a:endParaRPr lang="de-DE"/>
          </a:p>
        </p:txBody>
      </p:sp>
    </p:spTree>
    <p:extLst>
      <p:ext uri="{BB962C8B-B14F-4D97-AF65-F5344CB8AC3E}">
        <p14:creationId xmlns:p14="http://schemas.microsoft.com/office/powerpoint/2010/main" val="1755136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p:cNvSpPr txBox="1">
            <a:spLocks noGrp="1"/>
          </p:cNvSpPr>
          <p:nvPr>
            <p:ph type="sldNum" sz="quarter" idx="5"/>
          </p:nvPr>
        </p:nvSpPr>
        <p:spPr>
          <a:ln/>
        </p:spPr>
        <p:txBody>
          <a:bodyPr lIns="0" tIns="0" rIns="0" bIns="0" anchor="b" anchorCtr="0">
            <a:noAutofit/>
          </a:bodyPr>
          <a:lstStyle/>
          <a:p>
            <a:pPr lvl="0"/>
            <a:fld id="{C3BAE203-A877-4954-BDE7-76F97E174F1E}" type="slidenum">
              <a:rPr/>
              <a:pPr lvl="0"/>
              <a:t>24</a:t>
            </a:fld>
            <a:endParaRPr lang="de-DE"/>
          </a:p>
        </p:txBody>
      </p:sp>
      <p:sp>
        <p:nvSpPr>
          <p:cNvPr id="2" name="Folienbildplatzhalter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Notizenplatzhalter 2"/>
          <p:cNvSpPr txBox="1">
            <a:spLocks noGrp="1"/>
          </p:cNvSpPr>
          <p:nvPr>
            <p:ph type="body" sz="quarter" idx="1"/>
          </p:nvPr>
        </p:nvSpPr>
        <p:spPr/>
        <p:txBody>
          <a:bodyPr/>
          <a:lstStyle/>
          <a:p>
            <a:endParaRPr lang="de-DE"/>
          </a:p>
        </p:txBody>
      </p:sp>
    </p:spTree>
    <p:extLst>
      <p:ext uri="{BB962C8B-B14F-4D97-AF65-F5344CB8AC3E}">
        <p14:creationId xmlns:p14="http://schemas.microsoft.com/office/powerpoint/2010/main" val="1131929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p:cNvSpPr txBox="1">
            <a:spLocks noGrp="1"/>
          </p:cNvSpPr>
          <p:nvPr>
            <p:ph type="sldNum" sz="quarter" idx="5"/>
          </p:nvPr>
        </p:nvSpPr>
        <p:spPr>
          <a:ln/>
        </p:spPr>
        <p:txBody>
          <a:bodyPr lIns="0" tIns="0" rIns="0" bIns="0" anchor="b" anchorCtr="0">
            <a:noAutofit/>
          </a:bodyPr>
          <a:lstStyle/>
          <a:p>
            <a:pPr lvl="0"/>
            <a:fld id="{91090C5D-5A0D-4184-9236-44E3012D0165}" type="slidenum">
              <a:rPr/>
              <a:pPr lvl="0"/>
              <a:t>25</a:t>
            </a:fld>
            <a:endParaRPr lang="de-DE"/>
          </a:p>
        </p:txBody>
      </p:sp>
      <p:sp>
        <p:nvSpPr>
          <p:cNvPr id="2" name="Folienbildplatzhalter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Notizenplatzhalter 2"/>
          <p:cNvSpPr txBox="1">
            <a:spLocks noGrp="1"/>
          </p:cNvSpPr>
          <p:nvPr>
            <p:ph type="body" sz="quarter" idx="1"/>
          </p:nvPr>
        </p:nvSpPr>
        <p:spPr/>
        <p:txBody>
          <a:bodyPr/>
          <a:lstStyle/>
          <a:p>
            <a:endParaRPr lang="de-DE"/>
          </a:p>
        </p:txBody>
      </p:sp>
    </p:spTree>
    <p:extLst>
      <p:ext uri="{BB962C8B-B14F-4D97-AF65-F5344CB8AC3E}">
        <p14:creationId xmlns:p14="http://schemas.microsoft.com/office/powerpoint/2010/main" val="24455191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p:cNvSpPr txBox="1">
            <a:spLocks noGrp="1"/>
          </p:cNvSpPr>
          <p:nvPr>
            <p:ph type="sldNum" sz="quarter" idx="5"/>
          </p:nvPr>
        </p:nvSpPr>
        <p:spPr>
          <a:ln/>
        </p:spPr>
        <p:txBody>
          <a:bodyPr lIns="0" tIns="0" rIns="0" bIns="0" anchor="b" anchorCtr="0">
            <a:noAutofit/>
          </a:bodyPr>
          <a:lstStyle/>
          <a:p>
            <a:pPr lvl="0"/>
            <a:fld id="{9A12370E-356D-4276-BE8F-5DBA18C8B862}" type="slidenum">
              <a:rPr/>
              <a:pPr lvl="0"/>
              <a:t>26</a:t>
            </a:fld>
            <a:endParaRPr lang="de-DE"/>
          </a:p>
        </p:txBody>
      </p:sp>
      <p:sp>
        <p:nvSpPr>
          <p:cNvPr id="2" name="Folienbildplatzhalter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Notizenplatzhalter 2"/>
          <p:cNvSpPr txBox="1">
            <a:spLocks noGrp="1"/>
          </p:cNvSpPr>
          <p:nvPr>
            <p:ph type="body" sz="quarter" idx="1"/>
          </p:nvPr>
        </p:nvSpPr>
        <p:spPr/>
        <p:txBody>
          <a:bodyPr/>
          <a:lstStyle/>
          <a:p>
            <a:endParaRPr lang="de-DE"/>
          </a:p>
        </p:txBody>
      </p:sp>
    </p:spTree>
    <p:extLst>
      <p:ext uri="{BB962C8B-B14F-4D97-AF65-F5344CB8AC3E}">
        <p14:creationId xmlns:p14="http://schemas.microsoft.com/office/powerpoint/2010/main" val="4248614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p:cNvSpPr txBox="1">
            <a:spLocks noGrp="1"/>
          </p:cNvSpPr>
          <p:nvPr>
            <p:ph type="sldNum" sz="quarter" idx="5"/>
          </p:nvPr>
        </p:nvSpPr>
        <p:spPr>
          <a:ln/>
        </p:spPr>
        <p:txBody>
          <a:bodyPr lIns="0" tIns="0" rIns="0" bIns="0" anchor="b" anchorCtr="0">
            <a:noAutofit/>
          </a:bodyPr>
          <a:lstStyle/>
          <a:p>
            <a:pPr lvl="0"/>
            <a:fld id="{A4F4242B-CECA-48DA-B63B-C8132BACA893}" type="slidenum">
              <a:rPr/>
              <a:pPr lvl="0"/>
              <a:t>27</a:t>
            </a:fld>
            <a:endParaRPr lang="de-DE"/>
          </a:p>
        </p:txBody>
      </p:sp>
      <p:sp>
        <p:nvSpPr>
          <p:cNvPr id="2" name="Folienbildplatzhalter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Notizenplatzhalter 2"/>
          <p:cNvSpPr txBox="1">
            <a:spLocks noGrp="1"/>
          </p:cNvSpPr>
          <p:nvPr>
            <p:ph type="body" sz="quarter" idx="1"/>
          </p:nvPr>
        </p:nvSpPr>
        <p:spPr/>
        <p:txBody>
          <a:bodyPr/>
          <a:lstStyle/>
          <a:p>
            <a:endParaRPr lang="de-DE"/>
          </a:p>
        </p:txBody>
      </p:sp>
    </p:spTree>
    <p:extLst>
      <p:ext uri="{BB962C8B-B14F-4D97-AF65-F5344CB8AC3E}">
        <p14:creationId xmlns:p14="http://schemas.microsoft.com/office/powerpoint/2010/main" val="33876920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p:cNvSpPr txBox="1">
            <a:spLocks noGrp="1"/>
          </p:cNvSpPr>
          <p:nvPr>
            <p:ph type="sldNum" sz="quarter" idx="5"/>
          </p:nvPr>
        </p:nvSpPr>
        <p:spPr>
          <a:ln/>
        </p:spPr>
        <p:txBody>
          <a:bodyPr lIns="0" tIns="0" rIns="0" bIns="0" anchor="b" anchorCtr="0">
            <a:noAutofit/>
          </a:bodyPr>
          <a:lstStyle/>
          <a:p>
            <a:pPr lvl="0"/>
            <a:fld id="{0F2F1B29-5758-4CA3-B9F9-AC37AF16F410}" type="slidenum">
              <a:rPr/>
              <a:pPr lvl="0"/>
              <a:t>28</a:t>
            </a:fld>
            <a:endParaRPr lang="de-DE"/>
          </a:p>
        </p:txBody>
      </p:sp>
      <p:sp>
        <p:nvSpPr>
          <p:cNvPr id="2" name="Folienbildplatzhalter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Notizenplatzhalter 2"/>
          <p:cNvSpPr txBox="1">
            <a:spLocks noGrp="1"/>
          </p:cNvSpPr>
          <p:nvPr>
            <p:ph type="body" sz="quarter" idx="1"/>
          </p:nvPr>
        </p:nvSpPr>
        <p:spPr/>
        <p:txBody>
          <a:bodyPr/>
          <a:lstStyle/>
          <a:p>
            <a:endParaRPr lang="de-DE"/>
          </a:p>
        </p:txBody>
      </p:sp>
    </p:spTree>
    <p:extLst>
      <p:ext uri="{BB962C8B-B14F-4D97-AF65-F5344CB8AC3E}">
        <p14:creationId xmlns:p14="http://schemas.microsoft.com/office/powerpoint/2010/main" val="23935425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p:cNvSpPr txBox="1">
            <a:spLocks noGrp="1"/>
          </p:cNvSpPr>
          <p:nvPr>
            <p:ph type="sldNum" sz="quarter" idx="5"/>
          </p:nvPr>
        </p:nvSpPr>
        <p:spPr>
          <a:ln/>
        </p:spPr>
        <p:txBody>
          <a:bodyPr lIns="0" tIns="0" rIns="0" bIns="0" anchor="b" anchorCtr="0">
            <a:noAutofit/>
          </a:bodyPr>
          <a:lstStyle/>
          <a:p>
            <a:pPr lvl="0"/>
            <a:fld id="{697437E8-C451-4A9B-B2D5-91A39D10AD3C}" type="slidenum">
              <a:rPr/>
              <a:pPr lvl="0"/>
              <a:t>29</a:t>
            </a:fld>
            <a:endParaRPr lang="de-DE"/>
          </a:p>
        </p:txBody>
      </p:sp>
      <p:sp>
        <p:nvSpPr>
          <p:cNvPr id="2" name="Folienbildplatzhalter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Notizenplatzhalter 2"/>
          <p:cNvSpPr txBox="1">
            <a:spLocks noGrp="1"/>
          </p:cNvSpPr>
          <p:nvPr>
            <p:ph type="body" sz="quarter" idx="1"/>
          </p:nvPr>
        </p:nvSpPr>
        <p:spPr/>
        <p:txBody>
          <a:bodyPr/>
          <a:lstStyle/>
          <a:p>
            <a:endParaRPr lang="de-DE"/>
          </a:p>
        </p:txBody>
      </p:sp>
    </p:spTree>
    <p:extLst>
      <p:ext uri="{BB962C8B-B14F-4D97-AF65-F5344CB8AC3E}">
        <p14:creationId xmlns:p14="http://schemas.microsoft.com/office/powerpoint/2010/main" val="235750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p:cNvSpPr txBox="1">
            <a:spLocks noGrp="1"/>
          </p:cNvSpPr>
          <p:nvPr>
            <p:ph type="sldNum" sz="quarter" idx="5"/>
          </p:nvPr>
        </p:nvSpPr>
        <p:spPr>
          <a:ln/>
        </p:spPr>
        <p:txBody>
          <a:bodyPr lIns="0" tIns="0" rIns="0" bIns="0" anchor="b" anchorCtr="0">
            <a:noAutofit/>
          </a:bodyPr>
          <a:lstStyle/>
          <a:p>
            <a:pPr lvl="0"/>
            <a:fld id="{EFE33734-5BEB-41FE-8B2D-5EE4E94A5973}" type="slidenum">
              <a:rPr/>
              <a:pPr lvl="0"/>
              <a:t>30</a:t>
            </a:fld>
            <a:endParaRPr lang="de-DE"/>
          </a:p>
        </p:txBody>
      </p:sp>
      <p:sp>
        <p:nvSpPr>
          <p:cNvPr id="2" name="Folienbildplatzhalter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Notizenplatzhalter 2"/>
          <p:cNvSpPr txBox="1">
            <a:spLocks noGrp="1"/>
          </p:cNvSpPr>
          <p:nvPr>
            <p:ph type="body" sz="quarter" idx="1"/>
          </p:nvPr>
        </p:nvSpPr>
        <p:spPr/>
        <p:txBody>
          <a:bodyPr/>
          <a:lstStyle/>
          <a:p>
            <a:endParaRPr lang="de-DE"/>
          </a:p>
        </p:txBody>
      </p:sp>
    </p:spTree>
    <p:extLst>
      <p:ext uri="{BB962C8B-B14F-4D97-AF65-F5344CB8AC3E}">
        <p14:creationId xmlns:p14="http://schemas.microsoft.com/office/powerpoint/2010/main" val="1530248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7710A574-7A3C-4360-A611-05F291CB7D86}" type="slidenum">
              <a:rPr lang="de-DE" smtClean="0"/>
              <a:pPr>
                <a:defRPr/>
              </a:pPr>
              <a:t>7</a:t>
            </a:fld>
            <a:endParaRPr lang="de-DE"/>
          </a:p>
        </p:txBody>
      </p:sp>
    </p:spTree>
    <p:extLst>
      <p:ext uri="{BB962C8B-B14F-4D97-AF65-F5344CB8AC3E}">
        <p14:creationId xmlns:p14="http://schemas.microsoft.com/office/powerpoint/2010/main" val="2851008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p:cNvSpPr txBox="1">
            <a:spLocks noGrp="1"/>
          </p:cNvSpPr>
          <p:nvPr>
            <p:ph type="sldNum" sz="quarter" idx="5"/>
          </p:nvPr>
        </p:nvSpPr>
        <p:spPr>
          <a:ln/>
        </p:spPr>
        <p:txBody>
          <a:bodyPr lIns="0" tIns="0" rIns="0" bIns="0" anchor="b" anchorCtr="0">
            <a:noAutofit/>
          </a:bodyPr>
          <a:lstStyle/>
          <a:p>
            <a:pPr lvl="0"/>
            <a:fld id="{E3373143-6BC0-42BA-BADF-2DA140D902BC}" type="slidenum">
              <a:rPr/>
              <a:pPr lvl="0"/>
              <a:t>31</a:t>
            </a:fld>
            <a:endParaRPr lang="de-DE"/>
          </a:p>
        </p:txBody>
      </p:sp>
      <p:sp>
        <p:nvSpPr>
          <p:cNvPr id="2" name="Folienbildplatzhalter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Notizenplatzhalter 2"/>
          <p:cNvSpPr txBox="1">
            <a:spLocks noGrp="1"/>
          </p:cNvSpPr>
          <p:nvPr>
            <p:ph type="body" sz="quarter" idx="1"/>
          </p:nvPr>
        </p:nvSpPr>
        <p:spPr/>
        <p:txBody>
          <a:bodyPr/>
          <a:lstStyle/>
          <a:p>
            <a:endParaRPr lang="de-DE"/>
          </a:p>
        </p:txBody>
      </p:sp>
    </p:spTree>
    <p:extLst>
      <p:ext uri="{BB962C8B-B14F-4D97-AF65-F5344CB8AC3E}">
        <p14:creationId xmlns:p14="http://schemas.microsoft.com/office/powerpoint/2010/main" val="22924085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p:cNvSpPr txBox="1">
            <a:spLocks noGrp="1"/>
          </p:cNvSpPr>
          <p:nvPr>
            <p:ph type="sldNum" sz="quarter" idx="5"/>
          </p:nvPr>
        </p:nvSpPr>
        <p:spPr>
          <a:ln/>
        </p:spPr>
        <p:txBody>
          <a:bodyPr lIns="0" tIns="0" rIns="0" bIns="0" anchor="b" anchorCtr="0">
            <a:noAutofit/>
          </a:bodyPr>
          <a:lstStyle/>
          <a:p>
            <a:pPr lvl="0"/>
            <a:fld id="{3751C139-2630-4BF5-B40F-458145590EC2}" type="slidenum">
              <a:rPr/>
              <a:pPr lvl="0"/>
              <a:t>32</a:t>
            </a:fld>
            <a:endParaRPr lang="de-DE"/>
          </a:p>
        </p:txBody>
      </p:sp>
      <p:sp>
        <p:nvSpPr>
          <p:cNvPr id="2" name="Folienbildplatzhalter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Notizenplatzhalter 2"/>
          <p:cNvSpPr txBox="1">
            <a:spLocks noGrp="1"/>
          </p:cNvSpPr>
          <p:nvPr>
            <p:ph type="body" sz="quarter" idx="1"/>
          </p:nvPr>
        </p:nvSpPr>
        <p:spPr/>
        <p:txBody>
          <a:bodyPr/>
          <a:lstStyle/>
          <a:p>
            <a:endParaRPr lang="de-DE"/>
          </a:p>
        </p:txBody>
      </p:sp>
    </p:spTree>
    <p:extLst>
      <p:ext uri="{BB962C8B-B14F-4D97-AF65-F5344CB8AC3E}">
        <p14:creationId xmlns:p14="http://schemas.microsoft.com/office/powerpoint/2010/main" val="2048655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81DDB88-C710-4549-A729-3ED6AE86E8AB}" type="slidenum">
              <a:rPr lang="de-DE" smtClean="0"/>
              <a:pPr/>
              <a:t>59</a:t>
            </a:fld>
            <a:endParaRPr lang="de-DE" dirty="0"/>
          </a:p>
        </p:txBody>
      </p:sp>
    </p:spTree>
    <p:extLst>
      <p:ext uri="{BB962C8B-B14F-4D97-AF65-F5344CB8AC3E}">
        <p14:creationId xmlns:p14="http://schemas.microsoft.com/office/powerpoint/2010/main" val="28776699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81DDB88-C710-4549-A729-3ED6AE86E8AB}" type="slidenum">
              <a:rPr lang="de-DE" smtClean="0"/>
              <a:pPr/>
              <a:t>60</a:t>
            </a:fld>
            <a:endParaRPr lang="de-DE" dirty="0"/>
          </a:p>
        </p:txBody>
      </p:sp>
    </p:spTree>
    <p:extLst>
      <p:ext uri="{BB962C8B-B14F-4D97-AF65-F5344CB8AC3E}">
        <p14:creationId xmlns:p14="http://schemas.microsoft.com/office/powerpoint/2010/main" val="15404703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81DDB88-C710-4549-A729-3ED6AE86E8AB}" type="slidenum">
              <a:rPr lang="de-DE" smtClean="0"/>
              <a:pPr/>
              <a:t>61</a:t>
            </a:fld>
            <a:endParaRPr lang="de-DE" dirty="0"/>
          </a:p>
        </p:txBody>
      </p:sp>
    </p:spTree>
    <p:extLst>
      <p:ext uri="{BB962C8B-B14F-4D97-AF65-F5344CB8AC3E}">
        <p14:creationId xmlns:p14="http://schemas.microsoft.com/office/powerpoint/2010/main" val="5322043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81DDB88-C710-4549-A729-3ED6AE86E8AB}" type="slidenum">
              <a:rPr lang="de-DE" smtClean="0"/>
              <a:pPr/>
              <a:t>100</a:t>
            </a:fld>
            <a:endParaRPr lang="de-DE" dirty="0"/>
          </a:p>
        </p:txBody>
      </p:sp>
    </p:spTree>
    <p:extLst>
      <p:ext uri="{BB962C8B-B14F-4D97-AF65-F5344CB8AC3E}">
        <p14:creationId xmlns:p14="http://schemas.microsoft.com/office/powerpoint/2010/main" val="3738458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p:cNvSpPr txBox="1">
            <a:spLocks noGrp="1"/>
          </p:cNvSpPr>
          <p:nvPr>
            <p:ph type="sldNum" sz="quarter" idx="5"/>
          </p:nvPr>
        </p:nvSpPr>
        <p:spPr>
          <a:ln/>
        </p:spPr>
        <p:txBody>
          <a:bodyPr lIns="0" tIns="0" rIns="0" bIns="0" anchor="b" anchorCtr="0">
            <a:noAutofit/>
          </a:bodyPr>
          <a:lstStyle/>
          <a:p>
            <a:pPr lvl="0"/>
            <a:fld id="{758265BA-8AF8-4F44-956F-6D5CE482FEF9}" type="slidenum">
              <a:rPr/>
              <a:pPr lvl="0"/>
              <a:t>14</a:t>
            </a:fld>
            <a:endParaRPr lang="de-DE"/>
          </a:p>
        </p:txBody>
      </p:sp>
      <p:sp>
        <p:nvSpPr>
          <p:cNvPr id="2" name="Folienbildplatzhalter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Notizenplatzhalter 2"/>
          <p:cNvSpPr txBox="1">
            <a:spLocks noGrp="1"/>
          </p:cNvSpPr>
          <p:nvPr>
            <p:ph type="body" sz="quarter" idx="1"/>
          </p:nvPr>
        </p:nvSpPr>
        <p:spPr/>
        <p:txBody>
          <a:bodyPr/>
          <a:lstStyle/>
          <a:p>
            <a:endParaRPr lang="de-DE"/>
          </a:p>
        </p:txBody>
      </p:sp>
    </p:spTree>
    <p:extLst>
      <p:ext uri="{BB962C8B-B14F-4D97-AF65-F5344CB8AC3E}">
        <p14:creationId xmlns:p14="http://schemas.microsoft.com/office/powerpoint/2010/main" val="523629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p:cNvSpPr txBox="1">
            <a:spLocks noGrp="1"/>
          </p:cNvSpPr>
          <p:nvPr>
            <p:ph type="sldNum" sz="quarter" idx="5"/>
          </p:nvPr>
        </p:nvSpPr>
        <p:spPr>
          <a:ln/>
        </p:spPr>
        <p:txBody>
          <a:bodyPr lIns="0" tIns="0" rIns="0" bIns="0" anchor="b" anchorCtr="0">
            <a:noAutofit/>
          </a:bodyPr>
          <a:lstStyle/>
          <a:p>
            <a:pPr lvl="0"/>
            <a:fld id="{DEB9555A-C8CF-44FF-8CCE-0CE201D2C9F7}" type="slidenum">
              <a:rPr/>
              <a:pPr lvl="0"/>
              <a:t>15</a:t>
            </a:fld>
            <a:endParaRPr lang="de-DE"/>
          </a:p>
        </p:txBody>
      </p:sp>
      <p:sp>
        <p:nvSpPr>
          <p:cNvPr id="2" name="Folienbildplatzhalter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Notizenplatzhalter 2"/>
          <p:cNvSpPr txBox="1">
            <a:spLocks noGrp="1"/>
          </p:cNvSpPr>
          <p:nvPr>
            <p:ph type="body" sz="quarter" idx="1"/>
          </p:nvPr>
        </p:nvSpPr>
        <p:spPr/>
        <p:txBody>
          <a:bodyPr/>
          <a:lstStyle/>
          <a:p>
            <a:endParaRPr lang="de-DE"/>
          </a:p>
        </p:txBody>
      </p:sp>
    </p:spTree>
    <p:extLst>
      <p:ext uri="{BB962C8B-B14F-4D97-AF65-F5344CB8AC3E}">
        <p14:creationId xmlns:p14="http://schemas.microsoft.com/office/powerpoint/2010/main" val="534958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p:cNvSpPr txBox="1">
            <a:spLocks noGrp="1"/>
          </p:cNvSpPr>
          <p:nvPr>
            <p:ph type="sldNum" sz="quarter" idx="5"/>
          </p:nvPr>
        </p:nvSpPr>
        <p:spPr>
          <a:ln/>
        </p:spPr>
        <p:txBody>
          <a:bodyPr lIns="0" tIns="0" rIns="0" bIns="0" anchor="b" anchorCtr="0">
            <a:noAutofit/>
          </a:bodyPr>
          <a:lstStyle/>
          <a:p>
            <a:pPr lvl="0"/>
            <a:fld id="{078EA557-B5CA-4586-A3AA-A5195D802FA0}" type="slidenum">
              <a:rPr/>
              <a:pPr lvl="0"/>
              <a:t>16</a:t>
            </a:fld>
            <a:endParaRPr lang="de-DE"/>
          </a:p>
        </p:txBody>
      </p:sp>
      <p:sp>
        <p:nvSpPr>
          <p:cNvPr id="2" name="Folienbildplatzhalter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Notizenplatzhalter 2"/>
          <p:cNvSpPr txBox="1">
            <a:spLocks noGrp="1"/>
          </p:cNvSpPr>
          <p:nvPr>
            <p:ph type="body" sz="quarter" idx="1"/>
          </p:nvPr>
        </p:nvSpPr>
        <p:spPr/>
        <p:txBody>
          <a:bodyPr/>
          <a:lstStyle/>
          <a:p>
            <a:endParaRPr lang="de-DE"/>
          </a:p>
        </p:txBody>
      </p:sp>
    </p:spTree>
    <p:extLst>
      <p:ext uri="{BB962C8B-B14F-4D97-AF65-F5344CB8AC3E}">
        <p14:creationId xmlns:p14="http://schemas.microsoft.com/office/powerpoint/2010/main" val="186282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p:cNvSpPr txBox="1">
            <a:spLocks noGrp="1"/>
          </p:cNvSpPr>
          <p:nvPr>
            <p:ph type="sldNum" sz="quarter" idx="5"/>
          </p:nvPr>
        </p:nvSpPr>
        <p:spPr>
          <a:ln/>
        </p:spPr>
        <p:txBody>
          <a:bodyPr lIns="0" tIns="0" rIns="0" bIns="0" anchor="b" anchorCtr="0">
            <a:noAutofit/>
          </a:bodyPr>
          <a:lstStyle/>
          <a:p>
            <a:pPr lvl="0"/>
            <a:fld id="{7BF5A3F3-4392-461F-ADED-08B0622BE5EA}" type="slidenum">
              <a:rPr/>
              <a:pPr lvl="0"/>
              <a:t>17</a:t>
            </a:fld>
            <a:endParaRPr lang="de-DE"/>
          </a:p>
        </p:txBody>
      </p:sp>
      <p:sp>
        <p:nvSpPr>
          <p:cNvPr id="2" name="Folienbildplatzhalter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Notizenplatzhalter 2"/>
          <p:cNvSpPr txBox="1">
            <a:spLocks noGrp="1"/>
          </p:cNvSpPr>
          <p:nvPr>
            <p:ph type="body" sz="quarter" idx="1"/>
          </p:nvPr>
        </p:nvSpPr>
        <p:spPr/>
        <p:txBody>
          <a:bodyPr/>
          <a:lstStyle/>
          <a:p>
            <a:endParaRPr lang="de-DE"/>
          </a:p>
        </p:txBody>
      </p:sp>
    </p:spTree>
    <p:extLst>
      <p:ext uri="{BB962C8B-B14F-4D97-AF65-F5344CB8AC3E}">
        <p14:creationId xmlns:p14="http://schemas.microsoft.com/office/powerpoint/2010/main" val="2089900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p:cNvSpPr txBox="1">
            <a:spLocks noGrp="1"/>
          </p:cNvSpPr>
          <p:nvPr>
            <p:ph type="sldNum" sz="quarter" idx="5"/>
          </p:nvPr>
        </p:nvSpPr>
        <p:spPr>
          <a:ln/>
        </p:spPr>
        <p:txBody>
          <a:bodyPr lIns="0" tIns="0" rIns="0" bIns="0" anchor="b" anchorCtr="0">
            <a:noAutofit/>
          </a:bodyPr>
          <a:lstStyle/>
          <a:p>
            <a:pPr lvl="0"/>
            <a:fld id="{5CB8BA82-D1DE-431C-9C67-986729A9E348}" type="slidenum">
              <a:rPr/>
              <a:pPr lvl="0"/>
              <a:t>18</a:t>
            </a:fld>
            <a:endParaRPr lang="de-DE"/>
          </a:p>
        </p:txBody>
      </p:sp>
      <p:sp>
        <p:nvSpPr>
          <p:cNvPr id="2" name="Folienbildplatzhalter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Notizenplatzhalter 2"/>
          <p:cNvSpPr txBox="1">
            <a:spLocks noGrp="1"/>
          </p:cNvSpPr>
          <p:nvPr>
            <p:ph type="body" sz="quarter" idx="1"/>
          </p:nvPr>
        </p:nvSpPr>
        <p:spPr/>
        <p:txBody>
          <a:bodyPr/>
          <a:lstStyle/>
          <a:p>
            <a:endParaRPr lang="de-DE"/>
          </a:p>
        </p:txBody>
      </p:sp>
    </p:spTree>
    <p:extLst>
      <p:ext uri="{BB962C8B-B14F-4D97-AF65-F5344CB8AC3E}">
        <p14:creationId xmlns:p14="http://schemas.microsoft.com/office/powerpoint/2010/main" val="3710626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p:cNvSpPr txBox="1">
            <a:spLocks noGrp="1"/>
          </p:cNvSpPr>
          <p:nvPr>
            <p:ph type="sldNum" sz="quarter" idx="5"/>
          </p:nvPr>
        </p:nvSpPr>
        <p:spPr>
          <a:ln/>
        </p:spPr>
        <p:txBody>
          <a:bodyPr lIns="0" tIns="0" rIns="0" bIns="0" anchor="b" anchorCtr="0">
            <a:noAutofit/>
          </a:bodyPr>
          <a:lstStyle/>
          <a:p>
            <a:pPr lvl="0"/>
            <a:fld id="{5E6A755F-A6A4-48AF-B671-3C16E57D9FCA}" type="slidenum">
              <a:rPr/>
              <a:pPr lvl="0"/>
              <a:t>19</a:t>
            </a:fld>
            <a:endParaRPr lang="de-DE"/>
          </a:p>
        </p:txBody>
      </p:sp>
      <p:sp>
        <p:nvSpPr>
          <p:cNvPr id="2" name="Folienbildplatzhalter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Notizenplatzhalter 2"/>
          <p:cNvSpPr txBox="1">
            <a:spLocks noGrp="1"/>
          </p:cNvSpPr>
          <p:nvPr>
            <p:ph type="body" sz="quarter" idx="1"/>
          </p:nvPr>
        </p:nvSpPr>
        <p:spPr/>
        <p:txBody>
          <a:bodyPr/>
          <a:lstStyle/>
          <a:p>
            <a:endParaRPr lang="de-DE"/>
          </a:p>
        </p:txBody>
      </p:sp>
    </p:spTree>
    <p:extLst>
      <p:ext uri="{BB962C8B-B14F-4D97-AF65-F5344CB8AC3E}">
        <p14:creationId xmlns:p14="http://schemas.microsoft.com/office/powerpoint/2010/main" val="1658739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p:cNvSpPr txBox="1">
            <a:spLocks noGrp="1"/>
          </p:cNvSpPr>
          <p:nvPr>
            <p:ph type="sldNum" sz="quarter" idx="5"/>
          </p:nvPr>
        </p:nvSpPr>
        <p:spPr>
          <a:ln/>
        </p:spPr>
        <p:txBody>
          <a:bodyPr lIns="0" tIns="0" rIns="0" bIns="0" anchor="b" anchorCtr="0">
            <a:noAutofit/>
          </a:bodyPr>
          <a:lstStyle/>
          <a:p>
            <a:pPr lvl="0"/>
            <a:fld id="{31E9CD66-6778-4359-BA36-349E4D3437D5}" type="slidenum">
              <a:rPr/>
              <a:pPr lvl="0"/>
              <a:t>20</a:t>
            </a:fld>
            <a:endParaRPr lang="de-DE"/>
          </a:p>
        </p:txBody>
      </p:sp>
      <p:sp>
        <p:nvSpPr>
          <p:cNvPr id="2" name="Folienbildplatzhalter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Notizenplatzhalter 2"/>
          <p:cNvSpPr txBox="1">
            <a:spLocks noGrp="1"/>
          </p:cNvSpPr>
          <p:nvPr>
            <p:ph type="body" sz="quarter" idx="1"/>
          </p:nvPr>
        </p:nvSpPr>
        <p:spPr/>
        <p:txBody>
          <a:bodyPr/>
          <a:lstStyle/>
          <a:p>
            <a:endParaRPr lang="de-DE"/>
          </a:p>
        </p:txBody>
      </p:sp>
    </p:spTree>
    <p:extLst>
      <p:ext uri="{BB962C8B-B14F-4D97-AF65-F5344CB8AC3E}">
        <p14:creationId xmlns:p14="http://schemas.microsoft.com/office/powerpoint/2010/main" val="1435544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B3EA5775-093C-4EE5-8EEB-63D72A7F96D9}" type="datetimeFigureOut">
              <a:rPr lang="de-DE" smtClean="0"/>
              <a:pPr/>
              <a:t>26.11.18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402FB2F-DF0F-4CCF-A18C-1FC611ADD8B6}" type="slidenum">
              <a:rPr lang="de-DE" smtClean="0"/>
              <a:pPr/>
              <a:t>‹Nr.›</a:t>
            </a:fld>
            <a:endParaRPr lang="de-DE"/>
          </a:p>
        </p:txBody>
      </p:sp>
    </p:spTree>
    <p:extLst>
      <p:ext uri="{BB962C8B-B14F-4D97-AF65-F5344CB8AC3E}">
        <p14:creationId xmlns:p14="http://schemas.microsoft.com/office/powerpoint/2010/main" val="2480468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B3EA5775-093C-4EE5-8EEB-63D72A7F96D9}" type="datetimeFigureOut">
              <a:rPr lang="de-DE" smtClean="0"/>
              <a:pPr/>
              <a:t>26.11.18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402FB2F-DF0F-4CCF-A18C-1FC611ADD8B6}" type="slidenum">
              <a:rPr lang="de-DE" smtClean="0"/>
              <a:pPr/>
              <a:t>‹Nr.›</a:t>
            </a:fld>
            <a:endParaRPr lang="de-DE"/>
          </a:p>
        </p:txBody>
      </p:sp>
    </p:spTree>
    <p:extLst>
      <p:ext uri="{BB962C8B-B14F-4D97-AF65-F5344CB8AC3E}">
        <p14:creationId xmlns:p14="http://schemas.microsoft.com/office/powerpoint/2010/main" val="1353381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B3EA5775-093C-4EE5-8EEB-63D72A7F96D9}" type="datetimeFigureOut">
              <a:rPr lang="de-DE" smtClean="0"/>
              <a:pPr/>
              <a:t>26.11.18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402FB2F-DF0F-4CCF-A18C-1FC611ADD8B6}" type="slidenum">
              <a:rPr lang="de-DE" smtClean="0"/>
              <a:pPr/>
              <a:t>‹Nr.›</a:t>
            </a:fld>
            <a:endParaRPr lang="de-DE"/>
          </a:p>
        </p:txBody>
      </p:sp>
    </p:spTree>
    <p:extLst>
      <p:ext uri="{BB962C8B-B14F-4D97-AF65-F5344CB8AC3E}">
        <p14:creationId xmlns:p14="http://schemas.microsoft.com/office/powerpoint/2010/main" val="272280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elfolie">
    <p:spTree>
      <p:nvGrpSpPr>
        <p:cNvPr id="1" name=""/>
        <p:cNvGrpSpPr/>
        <p:nvPr/>
      </p:nvGrpSpPr>
      <p:grpSpPr>
        <a:xfrm>
          <a:off x="0" y="0"/>
          <a:ext cx="0" cy="0"/>
          <a:chOff x="0" y="0"/>
          <a:chExt cx="0" cy="0"/>
        </a:xfrm>
      </p:grpSpPr>
      <p:sp>
        <p:nvSpPr>
          <p:cNvPr id="2" name="Rectangle 10"/>
          <p:cNvSpPr>
            <a:spLocks noChangeArrowheads="1"/>
          </p:cNvSpPr>
          <p:nvPr userDrawn="1"/>
        </p:nvSpPr>
        <p:spPr bwMode="ltGray">
          <a:xfrm>
            <a:off x="0" y="-7937"/>
            <a:ext cx="12192000" cy="863600"/>
          </a:xfrm>
          <a:prstGeom prst="rect">
            <a:avLst/>
          </a:prstGeom>
          <a:solidFill>
            <a:srgbClr val="55128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800" dirty="0"/>
          </a:p>
        </p:txBody>
      </p:sp>
      <p:pic>
        <p:nvPicPr>
          <p:cNvPr id="3" name="Picture 16" descr="000001_Logo_RGB"/>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white">
          <a:xfrm>
            <a:off x="334434" y="315913"/>
            <a:ext cx="207221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userDrawn="1"/>
        </p:nvSpPr>
        <p:spPr bwMode="auto">
          <a:xfrm>
            <a:off x="6480043" y="260648"/>
            <a:ext cx="528058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rtl="0" eaLnBrk="0" fontAlgn="base" hangingPunct="0">
              <a:spcBef>
                <a:spcPct val="0"/>
              </a:spcBef>
              <a:spcAft>
                <a:spcPct val="0"/>
              </a:spcAft>
              <a:defRPr sz="2600" b="1">
                <a:solidFill>
                  <a:schemeClr val="tx1"/>
                </a:solidFill>
                <a:latin typeface="+mj-lt"/>
                <a:ea typeface="+mj-ea"/>
                <a:cs typeface="+mj-cs"/>
              </a:defRPr>
            </a:lvl1pPr>
            <a:lvl2pPr algn="l" rtl="0" eaLnBrk="0" fontAlgn="base" hangingPunct="0">
              <a:spcBef>
                <a:spcPct val="0"/>
              </a:spcBef>
              <a:spcAft>
                <a:spcPct val="0"/>
              </a:spcAft>
              <a:defRPr sz="2600" b="1">
                <a:solidFill>
                  <a:schemeClr val="tx1"/>
                </a:solidFill>
                <a:latin typeface="Arial" charset="0"/>
              </a:defRPr>
            </a:lvl2pPr>
            <a:lvl3pPr algn="l" rtl="0" eaLnBrk="0" fontAlgn="base" hangingPunct="0">
              <a:spcBef>
                <a:spcPct val="0"/>
              </a:spcBef>
              <a:spcAft>
                <a:spcPct val="0"/>
              </a:spcAft>
              <a:defRPr sz="2600" b="1">
                <a:solidFill>
                  <a:schemeClr val="tx1"/>
                </a:solidFill>
                <a:latin typeface="Arial" charset="0"/>
              </a:defRPr>
            </a:lvl3pPr>
            <a:lvl4pPr algn="l" rtl="0" eaLnBrk="0" fontAlgn="base" hangingPunct="0">
              <a:spcBef>
                <a:spcPct val="0"/>
              </a:spcBef>
              <a:spcAft>
                <a:spcPct val="0"/>
              </a:spcAft>
              <a:defRPr sz="2600" b="1">
                <a:solidFill>
                  <a:schemeClr val="tx1"/>
                </a:solidFill>
                <a:latin typeface="Arial" charset="0"/>
              </a:defRPr>
            </a:lvl4pPr>
            <a:lvl5pPr algn="l" rtl="0" eaLnBrk="0" fontAlgn="base" hangingPunct="0">
              <a:spcBef>
                <a:spcPct val="0"/>
              </a:spcBef>
              <a:spcAft>
                <a:spcPct val="0"/>
              </a:spcAft>
              <a:defRPr sz="2600" b="1">
                <a:solidFill>
                  <a:schemeClr val="tx1"/>
                </a:solidFill>
                <a:latin typeface="Arial" charset="0"/>
              </a:defRPr>
            </a:lvl5pPr>
            <a:lvl6pPr marL="457200" algn="l" rtl="0" eaLnBrk="0" fontAlgn="base" hangingPunct="0">
              <a:spcBef>
                <a:spcPct val="0"/>
              </a:spcBef>
              <a:spcAft>
                <a:spcPct val="0"/>
              </a:spcAft>
              <a:defRPr sz="2600" b="1">
                <a:solidFill>
                  <a:schemeClr val="tx1"/>
                </a:solidFill>
                <a:latin typeface="Arial" charset="0"/>
              </a:defRPr>
            </a:lvl6pPr>
            <a:lvl7pPr marL="914400" algn="l" rtl="0" eaLnBrk="0" fontAlgn="base" hangingPunct="0">
              <a:spcBef>
                <a:spcPct val="0"/>
              </a:spcBef>
              <a:spcAft>
                <a:spcPct val="0"/>
              </a:spcAft>
              <a:defRPr sz="2600" b="1">
                <a:solidFill>
                  <a:schemeClr val="tx1"/>
                </a:solidFill>
                <a:latin typeface="Arial" charset="0"/>
              </a:defRPr>
            </a:lvl7pPr>
            <a:lvl8pPr marL="1371600" algn="l" rtl="0" eaLnBrk="0" fontAlgn="base" hangingPunct="0">
              <a:spcBef>
                <a:spcPct val="0"/>
              </a:spcBef>
              <a:spcAft>
                <a:spcPct val="0"/>
              </a:spcAft>
              <a:defRPr sz="2600" b="1">
                <a:solidFill>
                  <a:schemeClr val="tx1"/>
                </a:solidFill>
                <a:latin typeface="Arial" charset="0"/>
              </a:defRPr>
            </a:lvl8pPr>
            <a:lvl9pPr marL="1828800" algn="l" rtl="0" eaLnBrk="0" fontAlgn="base" hangingPunct="0">
              <a:spcBef>
                <a:spcPct val="0"/>
              </a:spcBef>
              <a:spcAft>
                <a:spcPct val="0"/>
              </a:spcAft>
              <a:defRPr sz="2600" b="1">
                <a:solidFill>
                  <a:schemeClr val="tx1"/>
                </a:solidFill>
                <a:latin typeface="Arial" charset="0"/>
              </a:defRPr>
            </a:lvl9pPr>
          </a:lstStyle>
          <a:p>
            <a:r>
              <a:rPr lang="en-US" sz="2600" b="0" i="0" dirty="0">
                <a:solidFill>
                  <a:schemeClr val="bg1"/>
                </a:solidFill>
                <a:latin typeface="HelveticaNeueLT Std"/>
                <a:cs typeface="HelveticaNeueLT Std"/>
              </a:rPr>
              <a:t>Mühlhäuser</a:t>
            </a:r>
            <a:r>
              <a:rPr lang="en-US" sz="2600" b="0" i="0" baseline="0" dirty="0">
                <a:solidFill>
                  <a:schemeClr val="bg1"/>
                </a:solidFill>
                <a:latin typeface="HelveticaNeueLT Std"/>
                <a:cs typeface="HelveticaNeueLT Std"/>
              </a:rPr>
              <a:t> Werkstätten</a:t>
            </a:r>
            <a:endParaRPr lang="en-US" sz="2600" b="0" i="0" dirty="0">
              <a:solidFill>
                <a:schemeClr val="bg1"/>
              </a:solidFill>
              <a:latin typeface="HelveticaNeueLT Std"/>
              <a:cs typeface="HelveticaNeueLT Std"/>
            </a:endParaRPr>
          </a:p>
        </p:txBody>
      </p:sp>
      <p:pic>
        <p:nvPicPr>
          <p:cNvPr id="5" name="Bild 4" descr="Logo_weiß_2013.ti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76588" y="188640"/>
            <a:ext cx="795289" cy="504057"/>
          </a:xfrm>
          <a:prstGeom prst="rect">
            <a:avLst/>
          </a:prstGeom>
        </p:spPr>
      </p:pic>
    </p:spTree>
    <p:extLst>
      <p:ext uri="{BB962C8B-B14F-4D97-AF65-F5344CB8AC3E}">
        <p14:creationId xmlns:p14="http://schemas.microsoft.com/office/powerpoint/2010/main" val="2616577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elfolie">
    <p:spTree>
      <p:nvGrpSpPr>
        <p:cNvPr id="1" name=""/>
        <p:cNvGrpSpPr/>
        <p:nvPr/>
      </p:nvGrpSpPr>
      <p:grpSpPr>
        <a:xfrm>
          <a:off x="0" y="0"/>
          <a:ext cx="0" cy="0"/>
          <a:chOff x="0" y="0"/>
          <a:chExt cx="0" cy="0"/>
        </a:xfrm>
      </p:grpSpPr>
      <p:sp>
        <p:nvSpPr>
          <p:cNvPr id="2" name="Rectangle 10"/>
          <p:cNvSpPr>
            <a:spLocks noChangeArrowheads="1"/>
          </p:cNvSpPr>
          <p:nvPr userDrawn="1"/>
        </p:nvSpPr>
        <p:spPr bwMode="ltGray">
          <a:xfrm>
            <a:off x="0" y="-7937"/>
            <a:ext cx="12192000" cy="863600"/>
          </a:xfrm>
          <a:prstGeom prst="rect">
            <a:avLst/>
          </a:prstGeom>
          <a:solidFill>
            <a:srgbClr val="55128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800" dirty="0"/>
          </a:p>
        </p:txBody>
      </p:sp>
      <p:pic>
        <p:nvPicPr>
          <p:cNvPr id="3" name="Picture 16" descr="000001_Logo_RGB"/>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white">
          <a:xfrm>
            <a:off x="334434" y="315913"/>
            <a:ext cx="207221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userDrawn="1"/>
        </p:nvSpPr>
        <p:spPr bwMode="auto">
          <a:xfrm>
            <a:off x="6480043" y="260648"/>
            <a:ext cx="528058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rtl="0" eaLnBrk="0" fontAlgn="base" hangingPunct="0">
              <a:spcBef>
                <a:spcPct val="0"/>
              </a:spcBef>
              <a:spcAft>
                <a:spcPct val="0"/>
              </a:spcAft>
              <a:defRPr sz="2600" b="1">
                <a:solidFill>
                  <a:schemeClr val="tx1"/>
                </a:solidFill>
                <a:latin typeface="+mj-lt"/>
                <a:ea typeface="+mj-ea"/>
                <a:cs typeface="+mj-cs"/>
              </a:defRPr>
            </a:lvl1pPr>
            <a:lvl2pPr algn="l" rtl="0" eaLnBrk="0" fontAlgn="base" hangingPunct="0">
              <a:spcBef>
                <a:spcPct val="0"/>
              </a:spcBef>
              <a:spcAft>
                <a:spcPct val="0"/>
              </a:spcAft>
              <a:defRPr sz="2600" b="1">
                <a:solidFill>
                  <a:schemeClr val="tx1"/>
                </a:solidFill>
                <a:latin typeface="Arial" charset="0"/>
              </a:defRPr>
            </a:lvl2pPr>
            <a:lvl3pPr algn="l" rtl="0" eaLnBrk="0" fontAlgn="base" hangingPunct="0">
              <a:spcBef>
                <a:spcPct val="0"/>
              </a:spcBef>
              <a:spcAft>
                <a:spcPct val="0"/>
              </a:spcAft>
              <a:defRPr sz="2600" b="1">
                <a:solidFill>
                  <a:schemeClr val="tx1"/>
                </a:solidFill>
                <a:latin typeface="Arial" charset="0"/>
              </a:defRPr>
            </a:lvl3pPr>
            <a:lvl4pPr algn="l" rtl="0" eaLnBrk="0" fontAlgn="base" hangingPunct="0">
              <a:spcBef>
                <a:spcPct val="0"/>
              </a:spcBef>
              <a:spcAft>
                <a:spcPct val="0"/>
              </a:spcAft>
              <a:defRPr sz="2600" b="1">
                <a:solidFill>
                  <a:schemeClr val="tx1"/>
                </a:solidFill>
                <a:latin typeface="Arial" charset="0"/>
              </a:defRPr>
            </a:lvl4pPr>
            <a:lvl5pPr algn="l" rtl="0" eaLnBrk="0" fontAlgn="base" hangingPunct="0">
              <a:spcBef>
                <a:spcPct val="0"/>
              </a:spcBef>
              <a:spcAft>
                <a:spcPct val="0"/>
              </a:spcAft>
              <a:defRPr sz="2600" b="1">
                <a:solidFill>
                  <a:schemeClr val="tx1"/>
                </a:solidFill>
                <a:latin typeface="Arial" charset="0"/>
              </a:defRPr>
            </a:lvl5pPr>
            <a:lvl6pPr marL="457200" algn="l" rtl="0" eaLnBrk="0" fontAlgn="base" hangingPunct="0">
              <a:spcBef>
                <a:spcPct val="0"/>
              </a:spcBef>
              <a:spcAft>
                <a:spcPct val="0"/>
              </a:spcAft>
              <a:defRPr sz="2600" b="1">
                <a:solidFill>
                  <a:schemeClr val="tx1"/>
                </a:solidFill>
                <a:latin typeface="Arial" charset="0"/>
              </a:defRPr>
            </a:lvl6pPr>
            <a:lvl7pPr marL="914400" algn="l" rtl="0" eaLnBrk="0" fontAlgn="base" hangingPunct="0">
              <a:spcBef>
                <a:spcPct val="0"/>
              </a:spcBef>
              <a:spcAft>
                <a:spcPct val="0"/>
              </a:spcAft>
              <a:defRPr sz="2600" b="1">
                <a:solidFill>
                  <a:schemeClr val="tx1"/>
                </a:solidFill>
                <a:latin typeface="Arial" charset="0"/>
              </a:defRPr>
            </a:lvl7pPr>
            <a:lvl8pPr marL="1371600" algn="l" rtl="0" eaLnBrk="0" fontAlgn="base" hangingPunct="0">
              <a:spcBef>
                <a:spcPct val="0"/>
              </a:spcBef>
              <a:spcAft>
                <a:spcPct val="0"/>
              </a:spcAft>
              <a:defRPr sz="2600" b="1">
                <a:solidFill>
                  <a:schemeClr val="tx1"/>
                </a:solidFill>
                <a:latin typeface="Arial" charset="0"/>
              </a:defRPr>
            </a:lvl8pPr>
            <a:lvl9pPr marL="1828800" algn="l" rtl="0" eaLnBrk="0" fontAlgn="base" hangingPunct="0">
              <a:spcBef>
                <a:spcPct val="0"/>
              </a:spcBef>
              <a:spcAft>
                <a:spcPct val="0"/>
              </a:spcAft>
              <a:defRPr sz="2600" b="1">
                <a:solidFill>
                  <a:schemeClr val="tx1"/>
                </a:solidFill>
                <a:latin typeface="Arial" charset="0"/>
              </a:defRPr>
            </a:lvl9pPr>
          </a:lstStyle>
          <a:p>
            <a:r>
              <a:rPr lang="en-US" sz="2600" b="0" i="0" dirty="0">
                <a:solidFill>
                  <a:schemeClr val="bg1"/>
                </a:solidFill>
                <a:latin typeface="HelveticaNeueLT Std"/>
                <a:cs typeface="HelveticaNeueLT Std"/>
              </a:rPr>
              <a:t>Mühlhäuser</a:t>
            </a:r>
            <a:r>
              <a:rPr lang="en-US" sz="2600" b="0" i="0" baseline="0" dirty="0">
                <a:solidFill>
                  <a:schemeClr val="bg1"/>
                </a:solidFill>
                <a:latin typeface="HelveticaNeueLT Std"/>
                <a:cs typeface="HelveticaNeueLT Std"/>
              </a:rPr>
              <a:t> Werkstätten</a:t>
            </a:r>
            <a:endParaRPr lang="en-US" sz="2600" b="0" i="0" dirty="0">
              <a:solidFill>
                <a:schemeClr val="bg1"/>
              </a:solidFill>
              <a:latin typeface="HelveticaNeueLT Std"/>
              <a:cs typeface="HelveticaNeueLT Std"/>
            </a:endParaRPr>
          </a:p>
        </p:txBody>
      </p:sp>
      <p:pic>
        <p:nvPicPr>
          <p:cNvPr id="5" name="Bild 4" descr="Logo_weiß_2013.ti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76588" y="188640"/>
            <a:ext cx="795289" cy="504057"/>
          </a:xfrm>
          <a:prstGeom prst="rect">
            <a:avLst/>
          </a:prstGeom>
        </p:spPr>
      </p:pic>
    </p:spTree>
    <p:extLst>
      <p:ext uri="{BB962C8B-B14F-4D97-AF65-F5344CB8AC3E}">
        <p14:creationId xmlns:p14="http://schemas.microsoft.com/office/powerpoint/2010/main" val="42471950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elfolie">
    <p:spTree>
      <p:nvGrpSpPr>
        <p:cNvPr id="1" name=""/>
        <p:cNvGrpSpPr/>
        <p:nvPr/>
      </p:nvGrpSpPr>
      <p:grpSpPr>
        <a:xfrm>
          <a:off x="0" y="0"/>
          <a:ext cx="0" cy="0"/>
          <a:chOff x="0" y="0"/>
          <a:chExt cx="0" cy="0"/>
        </a:xfrm>
      </p:grpSpPr>
      <p:sp>
        <p:nvSpPr>
          <p:cNvPr id="2" name="Rectangle 10"/>
          <p:cNvSpPr>
            <a:spLocks noChangeArrowheads="1"/>
          </p:cNvSpPr>
          <p:nvPr userDrawn="1"/>
        </p:nvSpPr>
        <p:spPr bwMode="ltGray">
          <a:xfrm>
            <a:off x="0" y="-7937"/>
            <a:ext cx="12192000" cy="863600"/>
          </a:xfrm>
          <a:prstGeom prst="rect">
            <a:avLst/>
          </a:prstGeom>
          <a:solidFill>
            <a:srgbClr val="55128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800" dirty="0"/>
          </a:p>
        </p:txBody>
      </p:sp>
      <p:pic>
        <p:nvPicPr>
          <p:cNvPr id="3" name="Picture 16" descr="000001_Logo_RGB"/>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white">
          <a:xfrm>
            <a:off x="334434" y="315913"/>
            <a:ext cx="207221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userDrawn="1"/>
        </p:nvSpPr>
        <p:spPr bwMode="auto">
          <a:xfrm>
            <a:off x="6480043" y="260648"/>
            <a:ext cx="528058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rtl="0" eaLnBrk="0" fontAlgn="base" hangingPunct="0">
              <a:spcBef>
                <a:spcPct val="0"/>
              </a:spcBef>
              <a:spcAft>
                <a:spcPct val="0"/>
              </a:spcAft>
              <a:defRPr sz="2600" b="1">
                <a:solidFill>
                  <a:schemeClr val="tx1"/>
                </a:solidFill>
                <a:latin typeface="+mj-lt"/>
                <a:ea typeface="+mj-ea"/>
                <a:cs typeface="+mj-cs"/>
              </a:defRPr>
            </a:lvl1pPr>
            <a:lvl2pPr algn="l" rtl="0" eaLnBrk="0" fontAlgn="base" hangingPunct="0">
              <a:spcBef>
                <a:spcPct val="0"/>
              </a:spcBef>
              <a:spcAft>
                <a:spcPct val="0"/>
              </a:spcAft>
              <a:defRPr sz="2600" b="1">
                <a:solidFill>
                  <a:schemeClr val="tx1"/>
                </a:solidFill>
                <a:latin typeface="Arial" charset="0"/>
              </a:defRPr>
            </a:lvl2pPr>
            <a:lvl3pPr algn="l" rtl="0" eaLnBrk="0" fontAlgn="base" hangingPunct="0">
              <a:spcBef>
                <a:spcPct val="0"/>
              </a:spcBef>
              <a:spcAft>
                <a:spcPct val="0"/>
              </a:spcAft>
              <a:defRPr sz="2600" b="1">
                <a:solidFill>
                  <a:schemeClr val="tx1"/>
                </a:solidFill>
                <a:latin typeface="Arial" charset="0"/>
              </a:defRPr>
            </a:lvl3pPr>
            <a:lvl4pPr algn="l" rtl="0" eaLnBrk="0" fontAlgn="base" hangingPunct="0">
              <a:spcBef>
                <a:spcPct val="0"/>
              </a:spcBef>
              <a:spcAft>
                <a:spcPct val="0"/>
              </a:spcAft>
              <a:defRPr sz="2600" b="1">
                <a:solidFill>
                  <a:schemeClr val="tx1"/>
                </a:solidFill>
                <a:latin typeface="Arial" charset="0"/>
              </a:defRPr>
            </a:lvl4pPr>
            <a:lvl5pPr algn="l" rtl="0" eaLnBrk="0" fontAlgn="base" hangingPunct="0">
              <a:spcBef>
                <a:spcPct val="0"/>
              </a:spcBef>
              <a:spcAft>
                <a:spcPct val="0"/>
              </a:spcAft>
              <a:defRPr sz="2600" b="1">
                <a:solidFill>
                  <a:schemeClr val="tx1"/>
                </a:solidFill>
                <a:latin typeface="Arial" charset="0"/>
              </a:defRPr>
            </a:lvl5pPr>
            <a:lvl6pPr marL="457200" algn="l" rtl="0" eaLnBrk="0" fontAlgn="base" hangingPunct="0">
              <a:spcBef>
                <a:spcPct val="0"/>
              </a:spcBef>
              <a:spcAft>
                <a:spcPct val="0"/>
              </a:spcAft>
              <a:defRPr sz="2600" b="1">
                <a:solidFill>
                  <a:schemeClr val="tx1"/>
                </a:solidFill>
                <a:latin typeface="Arial" charset="0"/>
              </a:defRPr>
            </a:lvl6pPr>
            <a:lvl7pPr marL="914400" algn="l" rtl="0" eaLnBrk="0" fontAlgn="base" hangingPunct="0">
              <a:spcBef>
                <a:spcPct val="0"/>
              </a:spcBef>
              <a:spcAft>
                <a:spcPct val="0"/>
              </a:spcAft>
              <a:defRPr sz="2600" b="1">
                <a:solidFill>
                  <a:schemeClr val="tx1"/>
                </a:solidFill>
                <a:latin typeface="Arial" charset="0"/>
              </a:defRPr>
            </a:lvl7pPr>
            <a:lvl8pPr marL="1371600" algn="l" rtl="0" eaLnBrk="0" fontAlgn="base" hangingPunct="0">
              <a:spcBef>
                <a:spcPct val="0"/>
              </a:spcBef>
              <a:spcAft>
                <a:spcPct val="0"/>
              </a:spcAft>
              <a:defRPr sz="2600" b="1">
                <a:solidFill>
                  <a:schemeClr val="tx1"/>
                </a:solidFill>
                <a:latin typeface="Arial" charset="0"/>
              </a:defRPr>
            </a:lvl8pPr>
            <a:lvl9pPr marL="1828800" algn="l" rtl="0" eaLnBrk="0" fontAlgn="base" hangingPunct="0">
              <a:spcBef>
                <a:spcPct val="0"/>
              </a:spcBef>
              <a:spcAft>
                <a:spcPct val="0"/>
              </a:spcAft>
              <a:defRPr sz="2600" b="1">
                <a:solidFill>
                  <a:schemeClr val="tx1"/>
                </a:solidFill>
                <a:latin typeface="Arial" charset="0"/>
              </a:defRPr>
            </a:lvl9pPr>
          </a:lstStyle>
          <a:p>
            <a:r>
              <a:rPr lang="en-US" sz="2600" b="0" i="0" dirty="0">
                <a:solidFill>
                  <a:schemeClr val="bg1"/>
                </a:solidFill>
                <a:latin typeface="HelveticaNeueLT Std"/>
                <a:cs typeface="HelveticaNeueLT Std"/>
              </a:rPr>
              <a:t>Mühlhäuser</a:t>
            </a:r>
            <a:r>
              <a:rPr lang="en-US" sz="2600" b="0" i="0" baseline="0" dirty="0">
                <a:solidFill>
                  <a:schemeClr val="bg1"/>
                </a:solidFill>
                <a:latin typeface="HelveticaNeueLT Std"/>
                <a:cs typeface="HelveticaNeueLT Std"/>
              </a:rPr>
              <a:t> Werkstätten</a:t>
            </a:r>
            <a:endParaRPr lang="en-US" sz="2600" b="0" i="0" dirty="0">
              <a:solidFill>
                <a:schemeClr val="bg1"/>
              </a:solidFill>
              <a:latin typeface="HelveticaNeueLT Std"/>
              <a:cs typeface="HelveticaNeueLT Std"/>
            </a:endParaRPr>
          </a:p>
        </p:txBody>
      </p:sp>
      <p:pic>
        <p:nvPicPr>
          <p:cNvPr id="5" name="Bild 4" descr="Logo_weiß_2013.ti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76588" y="188640"/>
            <a:ext cx="795289" cy="504057"/>
          </a:xfrm>
          <a:prstGeom prst="rect">
            <a:avLst/>
          </a:prstGeom>
        </p:spPr>
      </p:pic>
    </p:spTree>
    <p:extLst>
      <p:ext uri="{BB962C8B-B14F-4D97-AF65-F5344CB8AC3E}">
        <p14:creationId xmlns:p14="http://schemas.microsoft.com/office/powerpoint/2010/main" val="3210146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
        <p:nvSpPr>
          <p:cNvPr id="9" name="Rectangle 10"/>
          <p:cNvSpPr>
            <a:spLocks noChangeArrowheads="1"/>
          </p:cNvSpPr>
          <p:nvPr userDrawn="1"/>
        </p:nvSpPr>
        <p:spPr bwMode="ltGray">
          <a:xfrm>
            <a:off x="0" y="-7937"/>
            <a:ext cx="12192000" cy="863600"/>
          </a:xfrm>
          <a:prstGeom prst="rect">
            <a:avLst/>
          </a:prstGeom>
          <a:solidFill>
            <a:srgbClr val="55128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800" dirty="0"/>
          </a:p>
        </p:txBody>
      </p:sp>
      <p:pic>
        <p:nvPicPr>
          <p:cNvPr id="7" name="Picture 16" descr="000001_Logo_RGB"/>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white">
          <a:xfrm>
            <a:off x="334434" y="315913"/>
            <a:ext cx="207221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userDrawn="1"/>
        </p:nvSpPr>
        <p:spPr bwMode="auto">
          <a:xfrm>
            <a:off x="6480043" y="260648"/>
            <a:ext cx="528058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rtl="0" eaLnBrk="0" fontAlgn="base" hangingPunct="0">
              <a:spcBef>
                <a:spcPct val="0"/>
              </a:spcBef>
              <a:spcAft>
                <a:spcPct val="0"/>
              </a:spcAft>
              <a:defRPr sz="2600" b="1">
                <a:solidFill>
                  <a:schemeClr val="tx1"/>
                </a:solidFill>
                <a:latin typeface="+mj-lt"/>
                <a:ea typeface="+mj-ea"/>
                <a:cs typeface="+mj-cs"/>
              </a:defRPr>
            </a:lvl1pPr>
            <a:lvl2pPr algn="l" rtl="0" eaLnBrk="0" fontAlgn="base" hangingPunct="0">
              <a:spcBef>
                <a:spcPct val="0"/>
              </a:spcBef>
              <a:spcAft>
                <a:spcPct val="0"/>
              </a:spcAft>
              <a:defRPr sz="2600" b="1">
                <a:solidFill>
                  <a:schemeClr val="tx1"/>
                </a:solidFill>
                <a:latin typeface="Arial" charset="0"/>
              </a:defRPr>
            </a:lvl2pPr>
            <a:lvl3pPr algn="l" rtl="0" eaLnBrk="0" fontAlgn="base" hangingPunct="0">
              <a:spcBef>
                <a:spcPct val="0"/>
              </a:spcBef>
              <a:spcAft>
                <a:spcPct val="0"/>
              </a:spcAft>
              <a:defRPr sz="2600" b="1">
                <a:solidFill>
                  <a:schemeClr val="tx1"/>
                </a:solidFill>
                <a:latin typeface="Arial" charset="0"/>
              </a:defRPr>
            </a:lvl3pPr>
            <a:lvl4pPr algn="l" rtl="0" eaLnBrk="0" fontAlgn="base" hangingPunct="0">
              <a:spcBef>
                <a:spcPct val="0"/>
              </a:spcBef>
              <a:spcAft>
                <a:spcPct val="0"/>
              </a:spcAft>
              <a:defRPr sz="2600" b="1">
                <a:solidFill>
                  <a:schemeClr val="tx1"/>
                </a:solidFill>
                <a:latin typeface="Arial" charset="0"/>
              </a:defRPr>
            </a:lvl4pPr>
            <a:lvl5pPr algn="l" rtl="0" eaLnBrk="0" fontAlgn="base" hangingPunct="0">
              <a:spcBef>
                <a:spcPct val="0"/>
              </a:spcBef>
              <a:spcAft>
                <a:spcPct val="0"/>
              </a:spcAft>
              <a:defRPr sz="2600" b="1">
                <a:solidFill>
                  <a:schemeClr val="tx1"/>
                </a:solidFill>
                <a:latin typeface="Arial" charset="0"/>
              </a:defRPr>
            </a:lvl5pPr>
            <a:lvl6pPr marL="457200" algn="l" rtl="0" eaLnBrk="0" fontAlgn="base" hangingPunct="0">
              <a:spcBef>
                <a:spcPct val="0"/>
              </a:spcBef>
              <a:spcAft>
                <a:spcPct val="0"/>
              </a:spcAft>
              <a:defRPr sz="2600" b="1">
                <a:solidFill>
                  <a:schemeClr val="tx1"/>
                </a:solidFill>
                <a:latin typeface="Arial" charset="0"/>
              </a:defRPr>
            </a:lvl6pPr>
            <a:lvl7pPr marL="914400" algn="l" rtl="0" eaLnBrk="0" fontAlgn="base" hangingPunct="0">
              <a:spcBef>
                <a:spcPct val="0"/>
              </a:spcBef>
              <a:spcAft>
                <a:spcPct val="0"/>
              </a:spcAft>
              <a:defRPr sz="2600" b="1">
                <a:solidFill>
                  <a:schemeClr val="tx1"/>
                </a:solidFill>
                <a:latin typeface="Arial" charset="0"/>
              </a:defRPr>
            </a:lvl7pPr>
            <a:lvl8pPr marL="1371600" algn="l" rtl="0" eaLnBrk="0" fontAlgn="base" hangingPunct="0">
              <a:spcBef>
                <a:spcPct val="0"/>
              </a:spcBef>
              <a:spcAft>
                <a:spcPct val="0"/>
              </a:spcAft>
              <a:defRPr sz="2600" b="1">
                <a:solidFill>
                  <a:schemeClr val="tx1"/>
                </a:solidFill>
                <a:latin typeface="Arial" charset="0"/>
              </a:defRPr>
            </a:lvl8pPr>
            <a:lvl9pPr marL="1828800" algn="l" rtl="0" eaLnBrk="0" fontAlgn="base" hangingPunct="0">
              <a:spcBef>
                <a:spcPct val="0"/>
              </a:spcBef>
              <a:spcAft>
                <a:spcPct val="0"/>
              </a:spcAft>
              <a:defRPr sz="2600" b="1">
                <a:solidFill>
                  <a:schemeClr val="tx1"/>
                </a:solidFill>
                <a:latin typeface="Arial" charset="0"/>
              </a:defRPr>
            </a:lvl9pPr>
          </a:lstStyle>
          <a:p>
            <a:r>
              <a:rPr lang="en-US" sz="2600" b="0" i="0" dirty="0">
                <a:solidFill>
                  <a:schemeClr val="bg1"/>
                </a:solidFill>
                <a:latin typeface="HelveticaNeueLT Std"/>
                <a:cs typeface="HelveticaNeueLT Std"/>
              </a:rPr>
              <a:t>Mühlhäuser</a:t>
            </a:r>
            <a:r>
              <a:rPr lang="en-US" sz="2600" b="0" i="0" baseline="0" dirty="0">
                <a:solidFill>
                  <a:schemeClr val="bg1"/>
                </a:solidFill>
                <a:latin typeface="HelveticaNeueLT Std"/>
                <a:cs typeface="HelveticaNeueLT Std"/>
              </a:rPr>
              <a:t> Werkstätten</a:t>
            </a:r>
            <a:endParaRPr lang="en-US" sz="2600" b="0" i="0" dirty="0">
              <a:solidFill>
                <a:schemeClr val="bg1"/>
              </a:solidFill>
              <a:latin typeface="HelveticaNeueLT Std"/>
              <a:cs typeface="HelveticaNeueLT Std"/>
            </a:endParaRPr>
          </a:p>
        </p:txBody>
      </p:sp>
      <p:pic>
        <p:nvPicPr>
          <p:cNvPr id="5" name="Bild 4" descr="Logo_weiß_2013.ti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76588" y="188640"/>
            <a:ext cx="795289" cy="504057"/>
          </a:xfrm>
          <a:prstGeom prst="rect">
            <a:avLst/>
          </a:prstGeom>
        </p:spPr>
      </p:pic>
    </p:spTree>
    <p:extLst>
      <p:ext uri="{BB962C8B-B14F-4D97-AF65-F5344CB8AC3E}">
        <p14:creationId xmlns:p14="http://schemas.microsoft.com/office/powerpoint/2010/main" val="16856490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el und Inhalt">
    <p:spTree>
      <p:nvGrpSpPr>
        <p:cNvPr id="1" name=""/>
        <p:cNvGrpSpPr/>
        <p:nvPr/>
      </p:nvGrpSpPr>
      <p:grpSpPr>
        <a:xfrm>
          <a:off x="0" y="0"/>
          <a:ext cx="0" cy="0"/>
          <a:chOff x="0" y="0"/>
          <a:chExt cx="0" cy="0"/>
        </a:xfrm>
      </p:grpSpPr>
      <p:sp>
        <p:nvSpPr>
          <p:cNvPr id="9" name="Rectangle 10"/>
          <p:cNvSpPr>
            <a:spLocks noChangeArrowheads="1"/>
          </p:cNvSpPr>
          <p:nvPr userDrawn="1"/>
        </p:nvSpPr>
        <p:spPr bwMode="ltGray">
          <a:xfrm>
            <a:off x="0" y="-7937"/>
            <a:ext cx="12192000" cy="863600"/>
          </a:xfrm>
          <a:prstGeom prst="rect">
            <a:avLst/>
          </a:prstGeom>
          <a:solidFill>
            <a:srgbClr val="55128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800" dirty="0"/>
          </a:p>
        </p:txBody>
      </p:sp>
      <p:pic>
        <p:nvPicPr>
          <p:cNvPr id="7" name="Picture 16" descr="000001_Logo_RGB"/>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white">
          <a:xfrm>
            <a:off x="334434" y="315913"/>
            <a:ext cx="207221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userDrawn="1"/>
        </p:nvSpPr>
        <p:spPr bwMode="auto">
          <a:xfrm>
            <a:off x="6480043" y="260648"/>
            <a:ext cx="528058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rtl="0" eaLnBrk="0" fontAlgn="base" hangingPunct="0">
              <a:spcBef>
                <a:spcPct val="0"/>
              </a:spcBef>
              <a:spcAft>
                <a:spcPct val="0"/>
              </a:spcAft>
              <a:defRPr sz="2600" b="1">
                <a:solidFill>
                  <a:schemeClr val="tx1"/>
                </a:solidFill>
                <a:latin typeface="+mj-lt"/>
                <a:ea typeface="+mj-ea"/>
                <a:cs typeface="+mj-cs"/>
              </a:defRPr>
            </a:lvl1pPr>
            <a:lvl2pPr algn="l" rtl="0" eaLnBrk="0" fontAlgn="base" hangingPunct="0">
              <a:spcBef>
                <a:spcPct val="0"/>
              </a:spcBef>
              <a:spcAft>
                <a:spcPct val="0"/>
              </a:spcAft>
              <a:defRPr sz="2600" b="1">
                <a:solidFill>
                  <a:schemeClr val="tx1"/>
                </a:solidFill>
                <a:latin typeface="Arial" charset="0"/>
              </a:defRPr>
            </a:lvl2pPr>
            <a:lvl3pPr algn="l" rtl="0" eaLnBrk="0" fontAlgn="base" hangingPunct="0">
              <a:spcBef>
                <a:spcPct val="0"/>
              </a:spcBef>
              <a:spcAft>
                <a:spcPct val="0"/>
              </a:spcAft>
              <a:defRPr sz="2600" b="1">
                <a:solidFill>
                  <a:schemeClr val="tx1"/>
                </a:solidFill>
                <a:latin typeface="Arial" charset="0"/>
              </a:defRPr>
            </a:lvl3pPr>
            <a:lvl4pPr algn="l" rtl="0" eaLnBrk="0" fontAlgn="base" hangingPunct="0">
              <a:spcBef>
                <a:spcPct val="0"/>
              </a:spcBef>
              <a:spcAft>
                <a:spcPct val="0"/>
              </a:spcAft>
              <a:defRPr sz="2600" b="1">
                <a:solidFill>
                  <a:schemeClr val="tx1"/>
                </a:solidFill>
                <a:latin typeface="Arial" charset="0"/>
              </a:defRPr>
            </a:lvl4pPr>
            <a:lvl5pPr algn="l" rtl="0" eaLnBrk="0" fontAlgn="base" hangingPunct="0">
              <a:spcBef>
                <a:spcPct val="0"/>
              </a:spcBef>
              <a:spcAft>
                <a:spcPct val="0"/>
              </a:spcAft>
              <a:defRPr sz="2600" b="1">
                <a:solidFill>
                  <a:schemeClr val="tx1"/>
                </a:solidFill>
                <a:latin typeface="Arial" charset="0"/>
              </a:defRPr>
            </a:lvl5pPr>
            <a:lvl6pPr marL="457200" algn="l" rtl="0" eaLnBrk="0" fontAlgn="base" hangingPunct="0">
              <a:spcBef>
                <a:spcPct val="0"/>
              </a:spcBef>
              <a:spcAft>
                <a:spcPct val="0"/>
              </a:spcAft>
              <a:defRPr sz="2600" b="1">
                <a:solidFill>
                  <a:schemeClr val="tx1"/>
                </a:solidFill>
                <a:latin typeface="Arial" charset="0"/>
              </a:defRPr>
            </a:lvl6pPr>
            <a:lvl7pPr marL="914400" algn="l" rtl="0" eaLnBrk="0" fontAlgn="base" hangingPunct="0">
              <a:spcBef>
                <a:spcPct val="0"/>
              </a:spcBef>
              <a:spcAft>
                <a:spcPct val="0"/>
              </a:spcAft>
              <a:defRPr sz="2600" b="1">
                <a:solidFill>
                  <a:schemeClr val="tx1"/>
                </a:solidFill>
                <a:latin typeface="Arial" charset="0"/>
              </a:defRPr>
            </a:lvl7pPr>
            <a:lvl8pPr marL="1371600" algn="l" rtl="0" eaLnBrk="0" fontAlgn="base" hangingPunct="0">
              <a:spcBef>
                <a:spcPct val="0"/>
              </a:spcBef>
              <a:spcAft>
                <a:spcPct val="0"/>
              </a:spcAft>
              <a:defRPr sz="2600" b="1">
                <a:solidFill>
                  <a:schemeClr val="tx1"/>
                </a:solidFill>
                <a:latin typeface="Arial" charset="0"/>
              </a:defRPr>
            </a:lvl8pPr>
            <a:lvl9pPr marL="1828800" algn="l" rtl="0" eaLnBrk="0" fontAlgn="base" hangingPunct="0">
              <a:spcBef>
                <a:spcPct val="0"/>
              </a:spcBef>
              <a:spcAft>
                <a:spcPct val="0"/>
              </a:spcAft>
              <a:defRPr sz="2600" b="1">
                <a:solidFill>
                  <a:schemeClr val="tx1"/>
                </a:solidFill>
                <a:latin typeface="Arial" charset="0"/>
              </a:defRPr>
            </a:lvl9pPr>
          </a:lstStyle>
          <a:p>
            <a:r>
              <a:rPr lang="en-US" sz="2600" b="0" i="0" dirty="0">
                <a:solidFill>
                  <a:schemeClr val="bg1"/>
                </a:solidFill>
                <a:latin typeface="HelveticaNeueLT Std"/>
                <a:cs typeface="HelveticaNeueLT Std"/>
              </a:rPr>
              <a:t>Mühlhäuser</a:t>
            </a:r>
            <a:r>
              <a:rPr lang="en-US" sz="2600" b="0" i="0" baseline="0" dirty="0">
                <a:solidFill>
                  <a:schemeClr val="bg1"/>
                </a:solidFill>
                <a:latin typeface="HelveticaNeueLT Std"/>
                <a:cs typeface="HelveticaNeueLT Std"/>
              </a:rPr>
              <a:t> Werkstätten</a:t>
            </a:r>
            <a:endParaRPr lang="en-US" sz="2600" b="0" i="0" dirty="0">
              <a:solidFill>
                <a:schemeClr val="bg1"/>
              </a:solidFill>
              <a:latin typeface="HelveticaNeueLT Std"/>
              <a:cs typeface="HelveticaNeueLT Std"/>
            </a:endParaRPr>
          </a:p>
        </p:txBody>
      </p:sp>
      <p:pic>
        <p:nvPicPr>
          <p:cNvPr id="5" name="Bild 4" descr="Logo_weiß_2013.ti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76588" y="188640"/>
            <a:ext cx="795289" cy="504057"/>
          </a:xfrm>
          <a:prstGeom prst="rect">
            <a:avLst/>
          </a:prstGeom>
        </p:spPr>
      </p:pic>
    </p:spTree>
    <p:extLst>
      <p:ext uri="{BB962C8B-B14F-4D97-AF65-F5344CB8AC3E}">
        <p14:creationId xmlns:p14="http://schemas.microsoft.com/office/powerpoint/2010/main" val="5622982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itel und Inhalt">
    <p:spTree>
      <p:nvGrpSpPr>
        <p:cNvPr id="1" name=""/>
        <p:cNvGrpSpPr/>
        <p:nvPr/>
      </p:nvGrpSpPr>
      <p:grpSpPr>
        <a:xfrm>
          <a:off x="0" y="0"/>
          <a:ext cx="0" cy="0"/>
          <a:chOff x="0" y="0"/>
          <a:chExt cx="0" cy="0"/>
        </a:xfrm>
      </p:grpSpPr>
      <p:sp>
        <p:nvSpPr>
          <p:cNvPr id="9" name="Rectangle 10"/>
          <p:cNvSpPr>
            <a:spLocks noChangeArrowheads="1"/>
          </p:cNvSpPr>
          <p:nvPr userDrawn="1"/>
        </p:nvSpPr>
        <p:spPr bwMode="ltGray">
          <a:xfrm>
            <a:off x="0" y="-7937"/>
            <a:ext cx="12192000" cy="863600"/>
          </a:xfrm>
          <a:prstGeom prst="rect">
            <a:avLst/>
          </a:prstGeom>
          <a:solidFill>
            <a:srgbClr val="55128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800" dirty="0"/>
          </a:p>
        </p:txBody>
      </p:sp>
      <p:pic>
        <p:nvPicPr>
          <p:cNvPr id="7" name="Picture 16" descr="000001_Logo_RGB"/>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white">
          <a:xfrm>
            <a:off x="334434" y="315913"/>
            <a:ext cx="207221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userDrawn="1"/>
        </p:nvSpPr>
        <p:spPr bwMode="auto">
          <a:xfrm>
            <a:off x="6480043" y="260648"/>
            <a:ext cx="528058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rtl="0" eaLnBrk="0" fontAlgn="base" hangingPunct="0">
              <a:spcBef>
                <a:spcPct val="0"/>
              </a:spcBef>
              <a:spcAft>
                <a:spcPct val="0"/>
              </a:spcAft>
              <a:defRPr sz="2600" b="1">
                <a:solidFill>
                  <a:schemeClr val="tx1"/>
                </a:solidFill>
                <a:latin typeface="+mj-lt"/>
                <a:ea typeface="+mj-ea"/>
                <a:cs typeface="+mj-cs"/>
              </a:defRPr>
            </a:lvl1pPr>
            <a:lvl2pPr algn="l" rtl="0" eaLnBrk="0" fontAlgn="base" hangingPunct="0">
              <a:spcBef>
                <a:spcPct val="0"/>
              </a:spcBef>
              <a:spcAft>
                <a:spcPct val="0"/>
              </a:spcAft>
              <a:defRPr sz="2600" b="1">
                <a:solidFill>
                  <a:schemeClr val="tx1"/>
                </a:solidFill>
                <a:latin typeface="Arial" charset="0"/>
              </a:defRPr>
            </a:lvl2pPr>
            <a:lvl3pPr algn="l" rtl="0" eaLnBrk="0" fontAlgn="base" hangingPunct="0">
              <a:spcBef>
                <a:spcPct val="0"/>
              </a:spcBef>
              <a:spcAft>
                <a:spcPct val="0"/>
              </a:spcAft>
              <a:defRPr sz="2600" b="1">
                <a:solidFill>
                  <a:schemeClr val="tx1"/>
                </a:solidFill>
                <a:latin typeface="Arial" charset="0"/>
              </a:defRPr>
            </a:lvl3pPr>
            <a:lvl4pPr algn="l" rtl="0" eaLnBrk="0" fontAlgn="base" hangingPunct="0">
              <a:spcBef>
                <a:spcPct val="0"/>
              </a:spcBef>
              <a:spcAft>
                <a:spcPct val="0"/>
              </a:spcAft>
              <a:defRPr sz="2600" b="1">
                <a:solidFill>
                  <a:schemeClr val="tx1"/>
                </a:solidFill>
                <a:latin typeface="Arial" charset="0"/>
              </a:defRPr>
            </a:lvl4pPr>
            <a:lvl5pPr algn="l" rtl="0" eaLnBrk="0" fontAlgn="base" hangingPunct="0">
              <a:spcBef>
                <a:spcPct val="0"/>
              </a:spcBef>
              <a:spcAft>
                <a:spcPct val="0"/>
              </a:spcAft>
              <a:defRPr sz="2600" b="1">
                <a:solidFill>
                  <a:schemeClr val="tx1"/>
                </a:solidFill>
                <a:latin typeface="Arial" charset="0"/>
              </a:defRPr>
            </a:lvl5pPr>
            <a:lvl6pPr marL="457200" algn="l" rtl="0" eaLnBrk="0" fontAlgn="base" hangingPunct="0">
              <a:spcBef>
                <a:spcPct val="0"/>
              </a:spcBef>
              <a:spcAft>
                <a:spcPct val="0"/>
              </a:spcAft>
              <a:defRPr sz="2600" b="1">
                <a:solidFill>
                  <a:schemeClr val="tx1"/>
                </a:solidFill>
                <a:latin typeface="Arial" charset="0"/>
              </a:defRPr>
            </a:lvl6pPr>
            <a:lvl7pPr marL="914400" algn="l" rtl="0" eaLnBrk="0" fontAlgn="base" hangingPunct="0">
              <a:spcBef>
                <a:spcPct val="0"/>
              </a:spcBef>
              <a:spcAft>
                <a:spcPct val="0"/>
              </a:spcAft>
              <a:defRPr sz="2600" b="1">
                <a:solidFill>
                  <a:schemeClr val="tx1"/>
                </a:solidFill>
                <a:latin typeface="Arial" charset="0"/>
              </a:defRPr>
            </a:lvl7pPr>
            <a:lvl8pPr marL="1371600" algn="l" rtl="0" eaLnBrk="0" fontAlgn="base" hangingPunct="0">
              <a:spcBef>
                <a:spcPct val="0"/>
              </a:spcBef>
              <a:spcAft>
                <a:spcPct val="0"/>
              </a:spcAft>
              <a:defRPr sz="2600" b="1">
                <a:solidFill>
                  <a:schemeClr val="tx1"/>
                </a:solidFill>
                <a:latin typeface="Arial" charset="0"/>
              </a:defRPr>
            </a:lvl8pPr>
            <a:lvl9pPr marL="1828800" algn="l" rtl="0" eaLnBrk="0" fontAlgn="base" hangingPunct="0">
              <a:spcBef>
                <a:spcPct val="0"/>
              </a:spcBef>
              <a:spcAft>
                <a:spcPct val="0"/>
              </a:spcAft>
              <a:defRPr sz="2600" b="1">
                <a:solidFill>
                  <a:schemeClr val="tx1"/>
                </a:solidFill>
                <a:latin typeface="Arial" charset="0"/>
              </a:defRPr>
            </a:lvl9pPr>
          </a:lstStyle>
          <a:p>
            <a:r>
              <a:rPr lang="en-US" sz="2600" b="0" i="0" dirty="0">
                <a:solidFill>
                  <a:schemeClr val="bg1"/>
                </a:solidFill>
                <a:latin typeface="HelveticaNeueLT Std"/>
                <a:cs typeface="HelveticaNeueLT Std"/>
              </a:rPr>
              <a:t>Mühlhäuser</a:t>
            </a:r>
            <a:r>
              <a:rPr lang="en-US" sz="2600" b="0" i="0" baseline="0" dirty="0">
                <a:solidFill>
                  <a:schemeClr val="bg1"/>
                </a:solidFill>
                <a:latin typeface="HelveticaNeueLT Std"/>
                <a:cs typeface="HelveticaNeueLT Std"/>
              </a:rPr>
              <a:t> Werkstätten</a:t>
            </a:r>
            <a:endParaRPr lang="en-US" sz="2600" b="0" i="0" dirty="0">
              <a:solidFill>
                <a:schemeClr val="bg1"/>
              </a:solidFill>
              <a:latin typeface="HelveticaNeueLT Std"/>
              <a:cs typeface="HelveticaNeueLT Std"/>
            </a:endParaRPr>
          </a:p>
        </p:txBody>
      </p:sp>
      <p:pic>
        <p:nvPicPr>
          <p:cNvPr id="5" name="Bild 4" descr="Logo_weiß_2013.ti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76588" y="188640"/>
            <a:ext cx="795289" cy="504057"/>
          </a:xfrm>
          <a:prstGeom prst="rect">
            <a:avLst/>
          </a:prstGeom>
        </p:spPr>
      </p:pic>
    </p:spTree>
    <p:extLst>
      <p:ext uri="{BB962C8B-B14F-4D97-AF65-F5344CB8AC3E}">
        <p14:creationId xmlns:p14="http://schemas.microsoft.com/office/powerpoint/2010/main" val="4377436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Titel und Inhalt">
    <p:spTree>
      <p:nvGrpSpPr>
        <p:cNvPr id="1" name=""/>
        <p:cNvGrpSpPr/>
        <p:nvPr/>
      </p:nvGrpSpPr>
      <p:grpSpPr>
        <a:xfrm>
          <a:off x="0" y="0"/>
          <a:ext cx="0" cy="0"/>
          <a:chOff x="0" y="0"/>
          <a:chExt cx="0" cy="0"/>
        </a:xfrm>
      </p:grpSpPr>
      <p:sp>
        <p:nvSpPr>
          <p:cNvPr id="9" name="Rectangle 10"/>
          <p:cNvSpPr>
            <a:spLocks noChangeArrowheads="1"/>
          </p:cNvSpPr>
          <p:nvPr userDrawn="1"/>
        </p:nvSpPr>
        <p:spPr bwMode="ltGray">
          <a:xfrm>
            <a:off x="0" y="-7937"/>
            <a:ext cx="12192000" cy="863600"/>
          </a:xfrm>
          <a:prstGeom prst="rect">
            <a:avLst/>
          </a:prstGeom>
          <a:solidFill>
            <a:srgbClr val="55128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800" dirty="0"/>
          </a:p>
        </p:txBody>
      </p:sp>
      <p:pic>
        <p:nvPicPr>
          <p:cNvPr id="7" name="Picture 16" descr="000001_Logo_RGB"/>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white">
          <a:xfrm>
            <a:off x="334434" y="315913"/>
            <a:ext cx="207221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userDrawn="1"/>
        </p:nvSpPr>
        <p:spPr bwMode="auto">
          <a:xfrm>
            <a:off x="6480043" y="260648"/>
            <a:ext cx="528058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rtl="0" eaLnBrk="0" fontAlgn="base" hangingPunct="0">
              <a:spcBef>
                <a:spcPct val="0"/>
              </a:spcBef>
              <a:spcAft>
                <a:spcPct val="0"/>
              </a:spcAft>
              <a:defRPr sz="2600" b="1">
                <a:solidFill>
                  <a:schemeClr val="tx1"/>
                </a:solidFill>
                <a:latin typeface="+mj-lt"/>
                <a:ea typeface="+mj-ea"/>
                <a:cs typeface="+mj-cs"/>
              </a:defRPr>
            </a:lvl1pPr>
            <a:lvl2pPr algn="l" rtl="0" eaLnBrk="0" fontAlgn="base" hangingPunct="0">
              <a:spcBef>
                <a:spcPct val="0"/>
              </a:spcBef>
              <a:spcAft>
                <a:spcPct val="0"/>
              </a:spcAft>
              <a:defRPr sz="2600" b="1">
                <a:solidFill>
                  <a:schemeClr val="tx1"/>
                </a:solidFill>
                <a:latin typeface="Arial" charset="0"/>
              </a:defRPr>
            </a:lvl2pPr>
            <a:lvl3pPr algn="l" rtl="0" eaLnBrk="0" fontAlgn="base" hangingPunct="0">
              <a:spcBef>
                <a:spcPct val="0"/>
              </a:spcBef>
              <a:spcAft>
                <a:spcPct val="0"/>
              </a:spcAft>
              <a:defRPr sz="2600" b="1">
                <a:solidFill>
                  <a:schemeClr val="tx1"/>
                </a:solidFill>
                <a:latin typeface="Arial" charset="0"/>
              </a:defRPr>
            </a:lvl3pPr>
            <a:lvl4pPr algn="l" rtl="0" eaLnBrk="0" fontAlgn="base" hangingPunct="0">
              <a:spcBef>
                <a:spcPct val="0"/>
              </a:spcBef>
              <a:spcAft>
                <a:spcPct val="0"/>
              </a:spcAft>
              <a:defRPr sz="2600" b="1">
                <a:solidFill>
                  <a:schemeClr val="tx1"/>
                </a:solidFill>
                <a:latin typeface="Arial" charset="0"/>
              </a:defRPr>
            </a:lvl4pPr>
            <a:lvl5pPr algn="l" rtl="0" eaLnBrk="0" fontAlgn="base" hangingPunct="0">
              <a:spcBef>
                <a:spcPct val="0"/>
              </a:spcBef>
              <a:spcAft>
                <a:spcPct val="0"/>
              </a:spcAft>
              <a:defRPr sz="2600" b="1">
                <a:solidFill>
                  <a:schemeClr val="tx1"/>
                </a:solidFill>
                <a:latin typeface="Arial" charset="0"/>
              </a:defRPr>
            </a:lvl5pPr>
            <a:lvl6pPr marL="457200" algn="l" rtl="0" eaLnBrk="0" fontAlgn="base" hangingPunct="0">
              <a:spcBef>
                <a:spcPct val="0"/>
              </a:spcBef>
              <a:spcAft>
                <a:spcPct val="0"/>
              </a:spcAft>
              <a:defRPr sz="2600" b="1">
                <a:solidFill>
                  <a:schemeClr val="tx1"/>
                </a:solidFill>
                <a:latin typeface="Arial" charset="0"/>
              </a:defRPr>
            </a:lvl6pPr>
            <a:lvl7pPr marL="914400" algn="l" rtl="0" eaLnBrk="0" fontAlgn="base" hangingPunct="0">
              <a:spcBef>
                <a:spcPct val="0"/>
              </a:spcBef>
              <a:spcAft>
                <a:spcPct val="0"/>
              </a:spcAft>
              <a:defRPr sz="2600" b="1">
                <a:solidFill>
                  <a:schemeClr val="tx1"/>
                </a:solidFill>
                <a:latin typeface="Arial" charset="0"/>
              </a:defRPr>
            </a:lvl7pPr>
            <a:lvl8pPr marL="1371600" algn="l" rtl="0" eaLnBrk="0" fontAlgn="base" hangingPunct="0">
              <a:spcBef>
                <a:spcPct val="0"/>
              </a:spcBef>
              <a:spcAft>
                <a:spcPct val="0"/>
              </a:spcAft>
              <a:defRPr sz="2600" b="1">
                <a:solidFill>
                  <a:schemeClr val="tx1"/>
                </a:solidFill>
                <a:latin typeface="Arial" charset="0"/>
              </a:defRPr>
            </a:lvl8pPr>
            <a:lvl9pPr marL="1828800" algn="l" rtl="0" eaLnBrk="0" fontAlgn="base" hangingPunct="0">
              <a:spcBef>
                <a:spcPct val="0"/>
              </a:spcBef>
              <a:spcAft>
                <a:spcPct val="0"/>
              </a:spcAft>
              <a:defRPr sz="2600" b="1">
                <a:solidFill>
                  <a:schemeClr val="tx1"/>
                </a:solidFill>
                <a:latin typeface="Arial" charset="0"/>
              </a:defRPr>
            </a:lvl9pPr>
          </a:lstStyle>
          <a:p>
            <a:r>
              <a:rPr lang="en-US" sz="2600" b="0" i="0" dirty="0">
                <a:solidFill>
                  <a:schemeClr val="bg1"/>
                </a:solidFill>
                <a:latin typeface="HelveticaNeueLT Std"/>
                <a:cs typeface="HelveticaNeueLT Std"/>
              </a:rPr>
              <a:t>Mühlhäuser</a:t>
            </a:r>
            <a:r>
              <a:rPr lang="en-US" sz="2600" b="0" i="0" baseline="0" dirty="0">
                <a:solidFill>
                  <a:schemeClr val="bg1"/>
                </a:solidFill>
                <a:latin typeface="HelveticaNeueLT Std"/>
                <a:cs typeface="HelveticaNeueLT Std"/>
              </a:rPr>
              <a:t> Werkstätten</a:t>
            </a:r>
            <a:endParaRPr lang="en-US" sz="2600" b="0" i="0" dirty="0">
              <a:solidFill>
                <a:schemeClr val="bg1"/>
              </a:solidFill>
              <a:latin typeface="HelveticaNeueLT Std"/>
              <a:cs typeface="HelveticaNeueLT Std"/>
            </a:endParaRPr>
          </a:p>
        </p:txBody>
      </p:sp>
      <p:pic>
        <p:nvPicPr>
          <p:cNvPr id="5" name="Bild 4" descr="Logo_weiß_2013.ti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76588" y="188640"/>
            <a:ext cx="795289" cy="504057"/>
          </a:xfrm>
          <a:prstGeom prst="rect">
            <a:avLst/>
          </a:prstGeom>
        </p:spPr>
      </p:pic>
    </p:spTree>
    <p:extLst>
      <p:ext uri="{BB962C8B-B14F-4D97-AF65-F5344CB8AC3E}">
        <p14:creationId xmlns:p14="http://schemas.microsoft.com/office/powerpoint/2010/main" val="23025257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Titel und Inhalt">
    <p:spTree>
      <p:nvGrpSpPr>
        <p:cNvPr id="1" name=""/>
        <p:cNvGrpSpPr/>
        <p:nvPr/>
      </p:nvGrpSpPr>
      <p:grpSpPr>
        <a:xfrm>
          <a:off x="0" y="0"/>
          <a:ext cx="0" cy="0"/>
          <a:chOff x="0" y="0"/>
          <a:chExt cx="0" cy="0"/>
        </a:xfrm>
      </p:grpSpPr>
      <p:sp>
        <p:nvSpPr>
          <p:cNvPr id="9" name="Rectangle 10"/>
          <p:cNvSpPr>
            <a:spLocks noChangeArrowheads="1"/>
          </p:cNvSpPr>
          <p:nvPr userDrawn="1"/>
        </p:nvSpPr>
        <p:spPr bwMode="ltGray">
          <a:xfrm>
            <a:off x="0" y="-7937"/>
            <a:ext cx="12192000" cy="863600"/>
          </a:xfrm>
          <a:prstGeom prst="rect">
            <a:avLst/>
          </a:prstGeom>
          <a:solidFill>
            <a:srgbClr val="55128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800" dirty="0"/>
          </a:p>
        </p:txBody>
      </p:sp>
      <p:pic>
        <p:nvPicPr>
          <p:cNvPr id="7" name="Picture 16" descr="000001_Logo_RGB"/>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white">
          <a:xfrm>
            <a:off x="334434" y="315913"/>
            <a:ext cx="207221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userDrawn="1"/>
        </p:nvSpPr>
        <p:spPr bwMode="auto">
          <a:xfrm>
            <a:off x="6480043" y="260648"/>
            <a:ext cx="528058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rtl="0" eaLnBrk="0" fontAlgn="base" hangingPunct="0">
              <a:spcBef>
                <a:spcPct val="0"/>
              </a:spcBef>
              <a:spcAft>
                <a:spcPct val="0"/>
              </a:spcAft>
              <a:defRPr sz="2600" b="1">
                <a:solidFill>
                  <a:schemeClr val="tx1"/>
                </a:solidFill>
                <a:latin typeface="+mj-lt"/>
                <a:ea typeface="+mj-ea"/>
                <a:cs typeface="+mj-cs"/>
              </a:defRPr>
            </a:lvl1pPr>
            <a:lvl2pPr algn="l" rtl="0" eaLnBrk="0" fontAlgn="base" hangingPunct="0">
              <a:spcBef>
                <a:spcPct val="0"/>
              </a:spcBef>
              <a:spcAft>
                <a:spcPct val="0"/>
              </a:spcAft>
              <a:defRPr sz="2600" b="1">
                <a:solidFill>
                  <a:schemeClr val="tx1"/>
                </a:solidFill>
                <a:latin typeface="Arial" charset="0"/>
              </a:defRPr>
            </a:lvl2pPr>
            <a:lvl3pPr algn="l" rtl="0" eaLnBrk="0" fontAlgn="base" hangingPunct="0">
              <a:spcBef>
                <a:spcPct val="0"/>
              </a:spcBef>
              <a:spcAft>
                <a:spcPct val="0"/>
              </a:spcAft>
              <a:defRPr sz="2600" b="1">
                <a:solidFill>
                  <a:schemeClr val="tx1"/>
                </a:solidFill>
                <a:latin typeface="Arial" charset="0"/>
              </a:defRPr>
            </a:lvl3pPr>
            <a:lvl4pPr algn="l" rtl="0" eaLnBrk="0" fontAlgn="base" hangingPunct="0">
              <a:spcBef>
                <a:spcPct val="0"/>
              </a:spcBef>
              <a:spcAft>
                <a:spcPct val="0"/>
              </a:spcAft>
              <a:defRPr sz="2600" b="1">
                <a:solidFill>
                  <a:schemeClr val="tx1"/>
                </a:solidFill>
                <a:latin typeface="Arial" charset="0"/>
              </a:defRPr>
            </a:lvl4pPr>
            <a:lvl5pPr algn="l" rtl="0" eaLnBrk="0" fontAlgn="base" hangingPunct="0">
              <a:spcBef>
                <a:spcPct val="0"/>
              </a:spcBef>
              <a:spcAft>
                <a:spcPct val="0"/>
              </a:spcAft>
              <a:defRPr sz="2600" b="1">
                <a:solidFill>
                  <a:schemeClr val="tx1"/>
                </a:solidFill>
                <a:latin typeface="Arial" charset="0"/>
              </a:defRPr>
            </a:lvl5pPr>
            <a:lvl6pPr marL="457200" algn="l" rtl="0" eaLnBrk="0" fontAlgn="base" hangingPunct="0">
              <a:spcBef>
                <a:spcPct val="0"/>
              </a:spcBef>
              <a:spcAft>
                <a:spcPct val="0"/>
              </a:spcAft>
              <a:defRPr sz="2600" b="1">
                <a:solidFill>
                  <a:schemeClr val="tx1"/>
                </a:solidFill>
                <a:latin typeface="Arial" charset="0"/>
              </a:defRPr>
            </a:lvl6pPr>
            <a:lvl7pPr marL="914400" algn="l" rtl="0" eaLnBrk="0" fontAlgn="base" hangingPunct="0">
              <a:spcBef>
                <a:spcPct val="0"/>
              </a:spcBef>
              <a:spcAft>
                <a:spcPct val="0"/>
              </a:spcAft>
              <a:defRPr sz="2600" b="1">
                <a:solidFill>
                  <a:schemeClr val="tx1"/>
                </a:solidFill>
                <a:latin typeface="Arial" charset="0"/>
              </a:defRPr>
            </a:lvl7pPr>
            <a:lvl8pPr marL="1371600" algn="l" rtl="0" eaLnBrk="0" fontAlgn="base" hangingPunct="0">
              <a:spcBef>
                <a:spcPct val="0"/>
              </a:spcBef>
              <a:spcAft>
                <a:spcPct val="0"/>
              </a:spcAft>
              <a:defRPr sz="2600" b="1">
                <a:solidFill>
                  <a:schemeClr val="tx1"/>
                </a:solidFill>
                <a:latin typeface="Arial" charset="0"/>
              </a:defRPr>
            </a:lvl8pPr>
            <a:lvl9pPr marL="1828800" algn="l" rtl="0" eaLnBrk="0" fontAlgn="base" hangingPunct="0">
              <a:spcBef>
                <a:spcPct val="0"/>
              </a:spcBef>
              <a:spcAft>
                <a:spcPct val="0"/>
              </a:spcAft>
              <a:defRPr sz="2600" b="1">
                <a:solidFill>
                  <a:schemeClr val="tx1"/>
                </a:solidFill>
                <a:latin typeface="Arial" charset="0"/>
              </a:defRPr>
            </a:lvl9pPr>
          </a:lstStyle>
          <a:p>
            <a:r>
              <a:rPr lang="en-US" sz="2600" b="0" i="0" dirty="0">
                <a:solidFill>
                  <a:schemeClr val="bg1"/>
                </a:solidFill>
                <a:latin typeface="HelveticaNeueLT Std"/>
                <a:cs typeface="HelveticaNeueLT Std"/>
              </a:rPr>
              <a:t>Mühlhäuser</a:t>
            </a:r>
            <a:r>
              <a:rPr lang="en-US" sz="2600" b="0" i="0" baseline="0" dirty="0">
                <a:solidFill>
                  <a:schemeClr val="bg1"/>
                </a:solidFill>
                <a:latin typeface="HelveticaNeueLT Std"/>
                <a:cs typeface="HelveticaNeueLT Std"/>
              </a:rPr>
              <a:t> Werkstätten</a:t>
            </a:r>
            <a:endParaRPr lang="en-US" sz="2600" b="0" i="0" dirty="0">
              <a:solidFill>
                <a:schemeClr val="bg1"/>
              </a:solidFill>
              <a:latin typeface="HelveticaNeueLT Std"/>
              <a:cs typeface="HelveticaNeueLT Std"/>
            </a:endParaRPr>
          </a:p>
        </p:txBody>
      </p:sp>
      <p:pic>
        <p:nvPicPr>
          <p:cNvPr id="5" name="Bild 4" descr="Logo_weiß_2013.ti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76588" y="188640"/>
            <a:ext cx="795289" cy="504057"/>
          </a:xfrm>
          <a:prstGeom prst="rect">
            <a:avLst/>
          </a:prstGeom>
        </p:spPr>
      </p:pic>
    </p:spTree>
    <p:extLst>
      <p:ext uri="{BB962C8B-B14F-4D97-AF65-F5344CB8AC3E}">
        <p14:creationId xmlns:p14="http://schemas.microsoft.com/office/powerpoint/2010/main" val="2266632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B3EA5775-093C-4EE5-8EEB-63D72A7F96D9}" type="datetimeFigureOut">
              <a:rPr lang="de-DE" smtClean="0"/>
              <a:pPr/>
              <a:t>26.11.18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402FB2F-DF0F-4CCF-A18C-1FC611ADD8B6}" type="slidenum">
              <a:rPr lang="de-DE" smtClean="0"/>
              <a:pPr/>
              <a:t>‹Nr.›</a:t>
            </a:fld>
            <a:endParaRPr lang="de-DE"/>
          </a:p>
        </p:txBody>
      </p:sp>
    </p:spTree>
    <p:extLst>
      <p:ext uri="{BB962C8B-B14F-4D97-AF65-F5344CB8AC3E}">
        <p14:creationId xmlns:p14="http://schemas.microsoft.com/office/powerpoint/2010/main" val="7266344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Titel und Inhalt">
    <p:spTree>
      <p:nvGrpSpPr>
        <p:cNvPr id="1" name=""/>
        <p:cNvGrpSpPr/>
        <p:nvPr/>
      </p:nvGrpSpPr>
      <p:grpSpPr>
        <a:xfrm>
          <a:off x="0" y="0"/>
          <a:ext cx="0" cy="0"/>
          <a:chOff x="0" y="0"/>
          <a:chExt cx="0" cy="0"/>
        </a:xfrm>
      </p:grpSpPr>
      <p:sp>
        <p:nvSpPr>
          <p:cNvPr id="9" name="Rectangle 10"/>
          <p:cNvSpPr>
            <a:spLocks noChangeArrowheads="1"/>
          </p:cNvSpPr>
          <p:nvPr userDrawn="1"/>
        </p:nvSpPr>
        <p:spPr bwMode="ltGray">
          <a:xfrm>
            <a:off x="0" y="-7937"/>
            <a:ext cx="12192000" cy="863600"/>
          </a:xfrm>
          <a:prstGeom prst="rect">
            <a:avLst/>
          </a:prstGeom>
          <a:solidFill>
            <a:srgbClr val="55128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800" dirty="0"/>
          </a:p>
        </p:txBody>
      </p:sp>
      <p:pic>
        <p:nvPicPr>
          <p:cNvPr id="7" name="Picture 16" descr="000001_Logo_RGB"/>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white">
          <a:xfrm>
            <a:off x="334434" y="315913"/>
            <a:ext cx="207221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userDrawn="1"/>
        </p:nvSpPr>
        <p:spPr bwMode="auto">
          <a:xfrm>
            <a:off x="6480043" y="260648"/>
            <a:ext cx="528058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rtl="0" eaLnBrk="0" fontAlgn="base" hangingPunct="0">
              <a:spcBef>
                <a:spcPct val="0"/>
              </a:spcBef>
              <a:spcAft>
                <a:spcPct val="0"/>
              </a:spcAft>
              <a:defRPr sz="2600" b="1">
                <a:solidFill>
                  <a:schemeClr val="tx1"/>
                </a:solidFill>
                <a:latin typeface="+mj-lt"/>
                <a:ea typeface="+mj-ea"/>
                <a:cs typeface="+mj-cs"/>
              </a:defRPr>
            </a:lvl1pPr>
            <a:lvl2pPr algn="l" rtl="0" eaLnBrk="0" fontAlgn="base" hangingPunct="0">
              <a:spcBef>
                <a:spcPct val="0"/>
              </a:spcBef>
              <a:spcAft>
                <a:spcPct val="0"/>
              </a:spcAft>
              <a:defRPr sz="2600" b="1">
                <a:solidFill>
                  <a:schemeClr val="tx1"/>
                </a:solidFill>
                <a:latin typeface="Arial" charset="0"/>
              </a:defRPr>
            </a:lvl2pPr>
            <a:lvl3pPr algn="l" rtl="0" eaLnBrk="0" fontAlgn="base" hangingPunct="0">
              <a:spcBef>
                <a:spcPct val="0"/>
              </a:spcBef>
              <a:spcAft>
                <a:spcPct val="0"/>
              </a:spcAft>
              <a:defRPr sz="2600" b="1">
                <a:solidFill>
                  <a:schemeClr val="tx1"/>
                </a:solidFill>
                <a:latin typeface="Arial" charset="0"/>
              </a:defRPr>
            </a:lvl3pPr>
            <a:lvl4pPr algn="l" rtl="0" eaLnBrk="0" fontAlgn="base" hangingPunct="0">
              <a:spcBef>
                <a:spcPct val="0"/>
              </a:spcBef>
              <a:spcAft>
                <a:spcPct val="0"/>
              </a:spcAft>
              <a:defRPr sz="2600" b="1">
                <a:solidFill>
                  <a:schemeClr val="tx1"/>
                </a:solidFill>
                <a:latin typeface="Arial" charset="0"/>
              </a:defRPr>
            </a:lvl4pPr>
            <a:lvl5pPr algn="l" rtl="0" eaLnBrk="0" fontAlgn="base" hangingPunct="0">
              <a:spcBef>
                <a:spcPct val="0"/>
              </a:spcBef>
              <a:spcAft>
                <a:spcPct val="0"/>
              </a:spcAft>
              <a:defRPr sz="2600" b="1">
                <a:solidFill>
                  <a:schemeClr val="tx1"/>
                </a:solidFill>
                <a:latin typeface="Arial" charset="0"/>
              </a:defRPr>
            </a:lvl5pPr>
            <a:lvl6pPr marL="457200" algn="l" rtl="0" eaLnBrk="0" fontAlgn="base" hangingPunct="0">
              <a:spcBef>
                <a:spcPct val="0"/>
              </a:spcBef>
              <a:spcAft>
                <a:spcPct val="0"/>
              </a:spcAft>
              <a:defRPr sz="2600" b="1">
                <a:solidFill>
                  <a:schemeClr val="tx1"/>
                </a:solidFill>
                <a:latin typeface="Arial" charset="0"/>
              </a:defRPr>
            </a:lvl6pPr>
            <a:lvl7pPr marL="914400" algn="l" rtl="0" eaLnBrk="0" fontAlgn="base" hangingPunct="0">
              <a:spcBef>
                <a:spcPct val="0"/>
              </a:spcBef>
              <a:spcAft>
                <a:spcPct val="0"/>
              </a:spcAft>
              <a:defRPr sz="2600" b="1">
                <a:solidFill>
                  <a:schemeClr val="tx1"/>
                </a:solidFill>
                <a:latin typeface="Arial" charset="0"/>
              </a:defRPr>
            </a:lvl7pPr>
            <a:lvl8pPr marL="1371600" algn="l" rtl="0" eaLnBrk="0" fontAlgn="base" hangingPunct="0">
              <a:spcBef>
                <a:spcPct val="0"/>
              </a:spcBef>
              <a:spcAft>
                <a:spcPct val="0"/>
              </a:spcAft>
              <a:defRPr sz="2600" b="1">
                <a:solidFill>
                  <a:schemeClr val="tx1"/>
                </a:solidFill>
                <a:latin typeface="Arial" charset="0"/>
              </a:defRPr>
            </a:lvl8pPr>
            <a:lvl9pPr marL="1828800" algn="l" rtl="0" eaLnBrk="0" fontAlgn="base" hangingPunct="0">
              <a:spcBef>
                <a:spcPct val="0"/>
              </a:spcBef>
              <a:spcAft>
                <a:spcPct val="0"/>
              </a:spcAft>
              <a:defRPr sz="2600" b="1">
                <a:solidFill>
                  <a:schemeClr val="tx1"/>
                </a:solidFill>
                <a:latin typeface="Arial" charset="0"/>
              </a:defRPr>
            </a:lvl9pPr>
          </a:lstStyle>
          <a:p>
            <a:r>
              <a:rPr lang="en-US" sz="2600" b="0" i="0" dirty="0">
                <a:solidFill>
                  <a:schemeClr val="bg1"/>
                </a:solidFill>
                <a:latin typeface="HelveticaNeueLT Std"/>
                <a:cs typeface="HelveticaNeueLT Std"/>
              </a:rPr>
              <a:t>Mühlhäuser</a:t>
            </a:r>
            <a:r>
              <a:rPr lang="en-US" sz="2600" b="0" i="0" baseline="0" dirty="0">
                <a:solidFill>
                  <a:schemeClr val="bg1"/>
                </a:solidFill>
                <a:latin typeface="HelveticaNeueLT Std"/>
                <a:cs typeface="HelveticaNeueLT Std"/>
              </a:rPr>
              <a:t> Werkstätten</a:t>
            </a:r>
            <a:endParaRPr lang="en-US" sz="2600" b="0" i="0" dirty="0">
              <a:solidFill>
                <a:schemeClr val="bg1"/>
              </a:solidFill>
              <a:latin typeface="HelveticaNeueLT Std"/>
              <a:cs typeface="HelveticaNeueLT Std"/>
            </a:endParaRPr>
          </a:p>
        </p:txBody>
      </p:sp>
      <p:pic>
        <p:nvPicPr>
          <p:cNvPr id="5" name="Bild 4" descr="Logo_weiß_2013.ti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76588" y="188640"/>
            <a:ext cx="795289" cy="504057"/>
          </a:xfrm>
          <a:prstGeom prst="rect">
            <a:avLst/>
          </a:prstGeom>
        </p:spPr>
      </p:pic>
    </p:spTree>
    <p:extLst>
      <p:ext uri="{BB962C8B-B14F-4D97-AF65-F5344CB8AC3E}">
        <p14:creationId xmlns:p14="http://schemas.microsoft.com/office/powerpoint/2010/main" val="39225679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0191869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636121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2049679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2491687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8" name="Fußzeilenplatzhalter 7"/>
          <p:cNvSpPr>
            <a:spLocks noGrp="1"/>
          </p:cNvSpPr>
          <p:nvPr>
            <p:ph type="ftr" sz="quarter" idx="11"/>
          </p:nvPr>
        </p:nvSpPr>
        <p:spPr/>
        <p:txBody>
          <a:bodyPr/>
          <a:lstStyle/>
          <a:p>
            <a:endParaRPr lang="de-DE">
              <a:solidFill>
                <a:prstClr val="black">
                  <a:tint val="75000"/>
                </a:prstClr>
              </a:solidFill>
            </a:endParaRPr>
          </a:p>
        </p:txBody>
      </p:sp>
      <p:sp>
        <p:nvSpPr>
          <p:cNvPr id="9" name="Foliennummernplatzhalter 8"/>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4197289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8307455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3" name="Fußzeilenplatzhalter 2"/>
          <p:cNvSpPr>
            <a:spLocks noGrp="1"/>
          </p:cNvSpPr>
          <p:nvPr>
            <p:ph type="ftr" sz="quarter" idx="11"/>
          </p:nvPr>
        </p:nvSpPr>
        <p:spPr/>
        <p:txBody>
          <a:bodyPr/>
          <a:lstStyle/>
          <a:p>
            <a:endParaRPr lang="de-DE">
              <a:solidFill>
                <a:prstClr val="black">
                  <a:tint val="75000"/>
                </a:prstClr>
              </a:solidFill>
            </a:endParaRPr>
          </a:p>
        </p:txBody>
      </p:sp>
      <p:sp>
        <p:nvSpPr>
          <p:cNvPr id="4" name="Foliennummernplatzhalter 3"/>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3308153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9386618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611055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B3EA5775-093C-4EE5-8EEB-63D72A7F96D9}" type="datetimeFigureOut">
              <a:rPr lang="de-DE" smtClean="0"/>
              <a:pPr/>
              <a:t>26.11.18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402FB2F-DF0F-4CCF-A18C-1FC611ADD8B6}" type="slidenum">
              <a:rPr lang="de-DE" smtClean="0"/>
              <a:pPr/>
              <a:t>‹Nr.›</a:t>
            </a:fld>
            <a:endParaRPr lang="de-DE"/>
          </a:p>
        </p:txBody>
      </p:sp>
    </p:spTree>
    <p:extLst>
      <p:ext uri="{BB962C8B-B14F-4D97-AF65-F5344CB8AC3E}">
        <p14:creationId xmlns:p14="http://schemas.microsoft.com/office/powerpoint/2010/main" val="14897574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2408104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9187136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540670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9713288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7264260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5467593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8" name="Fußzeilenplatzhalter 7"/>
          <p:cNvSpPr>
            <a:spLocks noGrp="1"/>
          </p:cNvSpPr>
          <p:nvPr>
            <p:ph type="ftr" sz="quarter" idx="11"/>
          </p:nvPr>
        </p:nvSpPr>
        <p:spPr/>
        <p:txBody>
          <a:bodyPr/>
          <a:lstStyle/>
          <a:p>
            <a:endParaRPr lang="de-DE">
              <a:solidFill>
                <a:prstClr val="black">
                  <a:tint val="75000"/>
                </a:prstClr>
              </a:solidFill>
            </a:endParaRPr>
          </a:p>
        </p:txBody>
      </p:sp>
      <p:sp>
        <p:nvSpPr>
          <p:cNvPr id="9" name="Foliennummernplatzhalter 8"/>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5321537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41981398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3" name="Fußzeilenplatzhalter 2"/>
          <p:cNvSpPr>
            <a:spLocks noGrp="1"/>
          </p:cNvSpPr>
          <p:nvPr>
            <p:ph type="ftr" sz="quarter" idx="11"/>
          </p:nvPr>
        </p:nvSpPr>
        <p:spPr/>
        <p:txBody>
          <a:bodyPr/>
          <a:lstStyle/>
          <a:p>
            <a:endParaRPr lang="de-DE">
              <a:solidFill>
                <a:prstClr val="black">
                  <a:tint val="75000"/>
                </a:prstClr>
              </a:solidFill>
            </a:endParaRPr>
          </a:p>
        </p:txBody>
      </p:sp>
      <p:sp>
        <p:nvSpPr>
          <p:cNvPr id="4" name="Foliennummernplatzhalter 3"/>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5700326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207422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B3EA5775-093C-4EE5-8EEB-63D72A7F96D9}" type="datetimeFigureOut">
              <a:rPr lang="de-DE" smtClean="0"/>
              <a:pPr/>
              <a:t>26.11.18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B402FB2F-DF0F-4CCF-A18C-1FC611ADD8B6}" type="slidenum">
              <a:rPr lang="de-DE" smtClean="0"/>
              <a:pPr/>
              <a:t>‹Nr.›</a:t>
            </a:fld>
            <a:endParaRPr lang="de-DE"/>
          </a:p>
        </p:txBody>
      </p:sp>
    </p:spTree>
    <p:extLst>
      <p:ext uri="{BB962C8B-B14F-4D97-AF65-F5344CB8AC3E}">
        <p14:creationId xmlns:p14="http://schemas.microsoft.com/office/powerpoint/2010/main" val="27520129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8493649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6675374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1596943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5670846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8156264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4345430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1872838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8" name="Fußzeilenplatzhalter 7"/>
          <p:cNvSpPr>
            <a:spLocks noGrp="1"/>
          </p:cNvSpPr>
          <p:nvPr>
            <p:ph type="ftr" sz="quarter" idx="11"/>
          </p:nvPr>
        </p:nvSpPr>
        <p:spPr/>
        <p:txBody>
          <a:bodyPr/>
          <a:lstStyle/>
          <a:p>
            <a:endParaRPr lang="de-DE">
              <a:solidFill>
                <a:prstClr val="black">
                  <a:tint val="75000"/>
                </a:prstClr>
              </a:solidFill>
            </a:endParaRPr>
          </a:p>
        </p:txBody>
      </p:sp>
      <p:sp>
        <p:nvSpPr>
          <p:cNvPr id="9" name="Foliennummernplatzhalter 8"/>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8676557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1756491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3" name="Fußzeilenplatzhalter 2"/>
          <p:cNvSpPr>
            <a:spLocks noGrp="1"/>
          </p:cNvSpPr>
          <p:nvPr>
            <p:ph type="ftr" sz="quarter" idx="11"/>
          </p:nvPr>
        </p:nvSpPr>
        <p:spPr/>
        <p:txBody>
          <a:bodyPr/>
          <a:lstStyle/>
          <a:p>
            <a:endParaRPr lang="de-DE">
              <a:solidFill>
                <a:prstClr val="black">
                  <a:tint val="75000"/>
                </a:prstClr>
              </a:solidFill>
            </a:endParaRPr>
          </a:p>
        </p:txBody>
      </p:sp>
      <p:sp>
        <p:nvSpPr>
          <p:cNvPr id="4" name="Foliennummernplatzhalter 3"/>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346392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B3EA5775-093C-4EE5-8EEB-63D72A7F96D9}" type="datetimeFigureOut">
              <a:rPr lang="de-DE" smtClean="0"/>
              <a:pPr/>
              <a:t>26.11.18</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B402FB2F-DF0F-4CCF-A18C-1FC611ADD8B6}" type="slidenum">
              <a:rPr lang="de-DE" smtClean="0"/>
              <a:pPr/>
              <a:t>‹Nr.›</a:t>
            </a:fld>
            <a:endParaRPr lang="de-DE"/>
          </a:p>
        </p:txBody>
      </p:sp>
    </p:spTree>
    <p:extLst>
      <p:ext uri="{BB962C8B-B14F-4D97-AF65-F5344CB8AC3E}">
        <p14:creationId xmlns:p14="http://schemas.microsoft.com/office/powerpoint/2010/main" val="31445050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8022941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140919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5199530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4314760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40740650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5028518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697861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9757538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8" name="Fußzeilenplatzhalter 7"/>
          <p:cNvSpPr>
            <a:spLocks noGrp="1"/>
          </p:cNvSpPr>
          <p:nvPr>
            <p:ph type="ftr" sz="quarter" idx="11"/>
          </p:nvPr>
        </p:nvSpPr>
        <p:spPr/>
        <p:txBody>
          <a:bodyPr/>
          <a:lstStyle/>
          <a:p>
            <a:endParaRPr lang="de-DE">
              <a:solidFill>
                <a:prstClr val="black">
                  <a:tint val="75000"/>
                </a:prstClr>
              </a:solidFill>
            </a:endParaRPr>
          </a:p>
        </p:txBody>
      </p:sp>
      <p:sp>
        <p:nvSpPr>
          <p:cNvPr id="9" name="Foliennummernplatzhalter 8"/>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9791382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120001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B3EA5775-093C-4EE5-8EEB-63D72A7F96D9}" type="datetimeFigureOut">
              <a:rPr lang="de-DE" smtClean="0"/>
              <a:pPr/>
              <a:t>26.11.18</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B402FB2F-DF0F-4CCF-A18C-1FC611ADD8B6}" type="slidenum">
              <a:rPr lang="de-DE" smtClean="0"/>
              <a:pPr/>
              <a:t>‹Nr.›</a:t>
            </a:fld>
            <a:endParaRPr lang="de-DE"/>
          </a:p>
        </p:txBody>
      </p:sp>
    </p:spTree>
    <p:extLst>
      <p:ext uri="{BB962C8B-B14F-4D97-AF65-F5344CB8AC3E}">
        <p14:creationId xmlns:p14="http://schemas.microsoft.com/office/powerpoint/2010/main" val="20793781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3" name="Fußzeilenplatzhalter 2"/>
          <p:cNvSpPr>
            <a:spLocks noGrp="1"/>
          </p:cNvSpPr>
          <p:nvPr>
            <p:ph type="ftr" sz="quarter" idx="11"/>
          </p:nvPr>
        </p:nvSpPr>
        <p:spPr/>
        <p:txBody>
          <a:bodyPr/>
          <a:lstStyle/>
          <a:p>
            <a:endParaRPr lang="de-DE">
              <a:solidFill>
                <a:prstClr val="black">
                  <a:tint val="75000"/>
                </a:prstClr>
              </a:solidFill>
            </a:endParaRPr>
          </a:p>
        </p:txBody>
      </p:sp>
      <p:sp>
        <p:nvSpPr>
          <p:cNvPr id="4" name="Foliennummernplatzhalter 3"/>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31670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6393049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6203062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8781240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0416368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5825664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9359368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4172362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1566246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8" name="Fußzeilenplatzhalter 7"/>
          <p:cNvSpPr>
            <a:spLocks noGrp="1"/>
          </p:cNvSpPr>
          <p:nvPr>
            <p:ph type="ftr" sz="quarter" idx="11"/>
          </p:nvPr>
        </p:nvSpPr>
        <p:spPr/>
        <p:txBody>
          <a:bodyPr/>
          <a:lstStyle/>
          <a:p>
            <a:endParaRPr lang="de-DE">
              <a:solidFill>
                <a:prstClr val="black">
                  <a:tint val="75000"/>
                </a:prstClr>
              </a:solidFill>
            </a:endParaRPr>
          </a:p>
        </p:txBody>
      </p:sp>
      <p:sp>
        <p:nvSpPr>
          <p:cNvPr id="9" name="Foliennummernplatzhalter 8"/>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957645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3EA5775-093C-4EE5-8EEB-63D72A7F96D9}" type="datetimeFigureOut">
              <a:rPr lang="de-DE" smtClean="0"/>
              <a:pPr/>
              <a:t>26.11.18</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B402FB2F-DF0F-4CCF-A18C-1FC611ADD8B6}" type="slidenum">
              <a:rPr lang="de-DE" smtClean="0"/>
              <a:pPr/>
              <a:t>‹Nr.›</a:t>
            </a:fld>
            <a:endParaRPr lang="de-DE"/>
          </a:p>
        </p:txBody>
      </p:sp>
    </p:spTree>
    <p:extLst>
      <p:ext uri="{BB962C8B-B14F-4D97-AF65-F5344CB8AC3E}">
        <p14:creationId xmlns:p14="http://schemas.microsoft.com/office/powerpoint/2010/main" val="3235063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2672868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3" name="Fußzeilenplatzhalter 2"/>
          <p:cNvSpPr>
            <a:spLocks noGrp="1"/>
          </p:cNvSpPr>
          <p:nvPr>
            <p:ph type="ftr" sz="quarter" idx="11"/>
          </p:nvPr>
        </p:nvSpPr>
        <p:spPr/>
        <p:txBody>
          <a:bodyPr/>
          <a:lstStyle/>
          <a:p>
            <a:endParaRPr lang="de-DE">
              <a:solidFill>
                <a:prstClr val="black">
                  <a:tint val="75000"/>
                </a:prstClr>
              </a:solidFill>
            </a:endParaRPr>
          </a:p>
        </p:txBody>
      </p:sp>
      <p:sp>
        <p:nvSpPr>
          <p:cNvPr id="4" name="Foliennummernplatzhalter 3"/>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610777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4251997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8237407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0133353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6695245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832045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327668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3160009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541053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B3EA5775-093C-4EE5-8EEB-63D72A7F96D9}" type="datetimeFigureOut">
              <a:rPr lang="de-DE" smtClean="0"/>
              <a:pPr/>
              <a:t>26.11.18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B402FB2F-DF0F-4CCF-A18C-1FC611ADD8B6}" type="slidenum">
              <a:rPr lang="de-DE" smtClean="0"/>
              <a:pPr/>
              <a:t>‹Nr.›</a:t>
            </a:fld>
            <a:endParaRPr lang="de-DE"/>
          </a:p>
        </p:txBody>
      </p:sp>
    </p:spTree>
    <p:extLst>
      <p:ext uri="{BB962C8B-B14F-4D97-AF65-F5344CB8AC3E}">
        <p14:creationId xmlns:p14="http://schemas.microsoft.com/office/powerpoint/2010/main" val="7436381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8" name="Fußzeilenplatzhalter 7"/>
          <p:cNvSpPr>
            <a:spLocks noGrp="1"/>
          </p:cNvSpPr>
          <p:nvPr>
            <p:ph type="ftr" sz="quarter" idx="11"/>
          </p:nvPr>
        </p:nvSpPr>
        <p:spPr/>
        <p:txBody>
          <a:bodyPr/>
          <a:lstStyle/>
          <a:p>
            <a:endParaRPr lang="de-DE">
              <a:solidFill>
                <a:prstClr val="black">
                  <a:tint val="75000"/>
                </a:prstClr>
              </a:solidFill>
            </a:endParaRPr>
          </a:p>
        </p:txBody>
      </p:sp>
      <p:sp>
        <p:nvSpPr>
          <p:cNvPr id="9" name="Foliennummernplatzhalter 8"/>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4807170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40320224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3" name="Fußzeilenplatzhalter 2"/>
          <p:cNvSpPr>
            <a:spLocks noGrp="1"/>
          </p:cNvSpPr>
          <p:nvPr>
            <p:ph type="ftr" sz="quarter" idx="11"/>
          </p:nvPr>
        </p:nvSpPr>
        <p:spPr/>
        <p:txBody>
          <a:bodyPr/>
          <a:lstStyle/>
          <a:p>
            <a:endParaRPr lang="de-DE">
              <a:solidFill>
                <a:prstClr val="black">
                  <a:tint val="75000"/>
                </a:prstClr>
              </a:solidFill>
            </a:endParaRPr>
          </a:p>
        </p:txBody>
      </p:sp>
      <p:sp>
        <p:nvSpPr>
          <p:cNvPr id="4" name="Foliennummernplatzhalter 3"/>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3365316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6031593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487323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7606540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6830599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3948324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5615978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922435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B3EA5775-093C-4EE5-8EEB-63D72A7F96D9}" type="datetimeFigureOut">
              <a:rPr lang="de-DE" smtClean="0"/>
              <a:pPr/>
              <a:t>26.11.18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B402FB2F-DF0F-4CCF-A18C-1FC611ADD8B6}" type="slidenum">
              <a:rPr lang="de-DE" smtClean="0"/>
              <a:pPr/>
              <a:t>‹Nr.›</a:t>
            </a:fld>
            <a:endParaRPr lang="de-DE"/>
          </a:p>
        </p:txBody>
      </p:sp>
    </p:spTree>
    <p:extLst>
      <p:ext uri="{BB962C8B-B14F-4D97-AF65-F5344CB8AC3E}">
        <p14:creationId xmlns:p14="http://schemas.microsoft.com/office/powerpoint/2010/main" val="18013727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3986637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8" name="Fußzeilenplatzhalter 7"/>
          <p:cNvSpPr>
            <a:spLocks noGrp="1"/>
          </p:cNvSpPr>
          <p:nvPr>
            <p:ph type="ftr" sz="quarter" idx="11"/>
          </p:nvPr>
        </p:nvSpPr>
        <p:spPr/>
        <p:txBody>
          <a:bodyPr/>
          <a:lstStyle/>
          <a:p>
            <a:endParaRPr lang="de-DE">
              <a:solidFill>
                <a:prstClr val="black">
                  <a:tint val="75000"/>
                </a:prstClr>
              </a:solidFill>
            </a:endParaRPr>
          </a:p>
        </p:txBody>
      </p:sp>
      <p:sp>
        <p:nvSpPr>
          <p:cNvPr id="9" name="Foliennummernplatzhalter 8"/>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9338047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424119569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3" name="Fußzeilenplatzhalter 2"/>
          <p:cNvSpPr>
            <a:spLocks noGrp="1"/>
          </p:cNvSpPr>
          <p:nvPr>
            <p:ph type="ftr" sz="quarter" idx="11"/>
          </p:nvPr>
        </p:nvSpPr>
        <p:spPr/>
        <p:txBody>
          <a:bodyPr/>
          <a:lstStyle/>
          <a:p>
            <a:endParaRPr lang="de-DE">
              <a:solidFill>
                <a:prstClr val="black">
                  <a:tint val="75000"/>
                </a:prstClr>
              </a:solidFill>
            </a:endParaRPr>
          </a:p>
        </p:txBody>
      </p:sp>
      <p:sp>
        <p:nvSpPr>
          <p:cNvPr id="4" name="Foliennummernplatzhalter 3"/>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6828286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1529332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5626913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78861096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583696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EA5775-093C-4EE5-8EEB-63D72A7F96D9}" type="datetimeFigureOut">
              <a:rPr lang="de-DE" smtClean="0"/>
              <a:pPr/>
              <a:t>26.11.18</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2FB2F-DF0F-4CCF-A18C-1FC611ADD8B6}" type="slidenum">
              <a:rPr lang="de-DE" smtClean="0"/>
              <a:pPr/>
              <a:t>‹Nr.›</a:t>
            </a:fld>
            <a:endParaRPr lang="de-DE"/>
          </a:p>
        </p:txBody>
      </p:sp>
    </p:spTree>
    <p:extLst>
      <p:ext uri="{BB962C8B-B14F-4D97-AF65-F5344CB8AC3E}">
        <p14:creationId xmlns:p14="http://schemas.microsoft.com/office/powerpoint/2010/main" val="353092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4" r:id="rId14"/>
    <p:sldLayoutId id="2147483666" r:id="rId15"/>
    <p:sldLayoutId id="2147483667" r:id="rId16"/>
    <p:sldLayoutId id="2147483668" r:id="rId17"/>
    <p:sldLayoutId id="2147483669" r:id="rId18"/>
    <p:sldLayoutId id="2147483670" r:id="rId19"/>
    <p:sldLayoutId id="2147483671"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solidFill>
                <a:prstClr val="black">
                  <a:tint val="75000"/>
                </a:prstClr>
              </a:solidFill>
            </a:endParaRPr>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404161124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solidFill>
                <a:prstClr val="black">
                  <a:tint val="75000"/>
                </a:prstClr>
              </a:solidFill>
            </a:endParaRPr>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7190916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solidFill>
                <a:prstClr val="black">
                  <a:tint val="75000"/>
                </a:prstClr>
              </a:solidFill>
            </a:endParaRPr>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14202268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solidFill>
                <a:prstClr val="black">
                  <a:tint val="75000"/>
                </a:prstClr>
              </a:solidFill>
            </a:endParaRPr>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55130335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solidFill>
                <a:prstClr val="black">
                  <a:tint val="75000"/>
                </a:prstClr>
              </a:solidFill>
            </a:endParaRPr>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79315550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solidFill>
                <a:prstClr val="black">
                  <a:tint val="75000"/>
                </a:prstClr>
              </a:solidFill>
            </a:endParaRPr>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415361218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76EF3A-543F-4ABA-AA21-AE64416E22AA}" type="datetimeFigureOut">
              <a:rPr lang="de-DE" smtClean="0">
                <a:solidFill>
                  <a:prstClr val="black">
                    <a:tint val="75000"/>
                  </a:prstClr>
                </a:solidFill>
              </a:rPr>
              <a:pPr/>
              <a:t>26.11.18</a:t>
            </a:fld>
            <a:endParaRPr lang="de-DE">
              <a:solidFill>
                <a:prstClr val="black">
                  <a:tint val="75000"/>
                </a:prstClr>
              </a:solidFill>
            </a:endParaRPr>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solidFill>
                <a:prstClr val="black">
                  <a:tint val="75000"/>
                </a:prstClr>
              </a:solidFill>
            </a:endParaRPr>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6EB821-9463-40E6-A61F-27865D00DE4F}"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911609152"/>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39.png"/></Relationships>
</file>

<file path=ppt/slides/_rels/slide100.xml.rels><?xml version="1.0" encoding="UTF-8" standalone="yes"?>
<Relationships xmlns="http://schemas.openxmlformats.org/package/2006/relationships"><Relationship Id="rId3" Type="http://schemas.openxmlformats.org/officeDocument/2006/relationships/image" Target="../media/image197.gif"/><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1.png"/><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s>
</file>

<file path=ppt/slides/_rels/slide110.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image" Target="../media/image209.jpeg"/><Relationship Id="rId1" Type="http://schemas.openxmlformats.org/officeDocument/2006/relationships/slideLayout" Target="../slideLayouts/slideLayout9.xml"/><Relationship Id="rId4" Type="http://schemas.openxmlformats.org/officeDocument/2006/relationships/image" Target="../media/image211.emf"/></Relationships>
</file>

<file path=ppt/slides/_rels/slide115.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09.jpeg"/><Relationship Id="rId1" Type="http://schemas.openxmlformats.org/officeDocument/2006/relationships/slideLayout" Target="../slideLayouts/slideLayout9.xml"/><Relationship Id="rId4" Type="http://schemas.openxmlformats.org/officeDocument/2006/relationships/image" Target="../media/image213.emf"/></Relationships>
</file>

<file path=ppt/slides/_rels/slide116.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image" Target="../media/image209.jpeg"/><Relationship Id="rId1" Type="http://schemas.openxmlformats.org/officeDocument/2006/relationships/slideLayout" Target="../slideLayouts/slideLayout9.xml"/><Relationship Id="rId4" Type="http://schemas.openxmlformats.org/officeDocument/2006/relationships/image" Target="../media/image215.emf"/></Relationships>
</file>

<file path=ppt/slides/_rels/slide117.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image" Target="../media/image209.jpeg"/><Relationship Id="rId1" Type="http://schemas.openxmlformats.org/officeDocument/2006/relationships/slideLayout" Target="../slideLayouts/slideLayout9.xml"/><Relationship Id="rId4" Type="http://schemas.openxmlformats.org/officeDocument/2006/relationships/image" Target="../media/image217.emf"/></Relationships>
</file>

<file path=ppt/slides/_rels/slide118.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image" Target="../media/image209.jpeg"/><Relationship Id="rId1" Type="http://schemas.openxmlformats.org/officeDocument/2006/relationships/slideLayout" Target="../slideLayouts/slideLayout9.xml"/><Relationship Id="rId4" Type="http://schemas.openxmlformats.org/officeDocument/2006/relationships/image" Target="../media/image219.emf"/></Relationships>
</file>

<file path=ppt/slides/_rels/slide119.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image" Target="../media/image220.emf"/><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35.jpeg"/></Relationships>
</file>

<file path=ppt/slides/_rels/slide120.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image" Target="../media/image220.emf"/><Relationship Id="rId1" Type="http://schemas.openxmlformats.org/officeDocument/2006/relationships/slideLayout" Target="../slideLayouts/slideLayout9.xml"/></Relationships>
</file>

<file path=ppt/slides/_rels/slide121.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0.emf"/><Relationship Id="rId1" Type="http://schemas.openxmlformats.org/officeDocument/2006/relationships/slideLayout" Target="../slideLayouts/slideLayout9.xml"/></Relationships>
</file>

<file path=ppt/slides/_rels/slide122.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image" Target="../media/image220.emf"/><Relationship Id="rId1" Type="http://schemas.openxmlformats.org/officeDocument/2006/relationships/slideLayout" Target="../slideLayouts/slideLayout9.xml"/></Relationships>
</file>

<file path=ppt/slides/_rels/slide123.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0.emf"/><Relationship Id="rId1" Type="http://schemas.openxmlformats.org/officeDocument/2006/relationships/slideLayout" Target="../slideLayouts/slideLayout9.xml"/></Relationships>
</file>

<file path=ppt/slides/_rels/slide124.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image" Target="../media/image226.jpeg"/><Relationship Id="rId1" Type="http://schemas.openxmlformats.org/officeDocument/2006/relationships/slideLayout" Target="../slideLayouts/slideLayout9.xml"/></Relationships>
</file>

<file path=ppt/slides/_rels/slide125.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image" Target="../media/image226.jpeg"/><Relationship Id="rId1" Type="http://schemas.openxmlformats.org/officeDocument/2006/relationships/slideLayout" Target="../slideLayouts/slideLayout9.xml"/></Relationships>
</file>

<file path=ppt/slides/_rels/slide126.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image" Target="../media/image229.jpeg"/><Relationship Id="rId1" Type="http://schemas.openxmlformats.org/officeDocument/2006/relationships/slideLayout" Target="../slideLayouts/slideLayout9.xml"/><Relationship Id="rId4" Type="http://schemas.openxmlformats.org/officeDocument/2006/relationships/image" Target="../media/image231.jpeg"/></Relationships>
</file>

<file path=ppt/slides/_rels/slide127.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9.xml"/></Relationships>
</file>

<file path=ppt/slides/_rels/slide128.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9.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1.xml"/><Relationship Id="rId16"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5" Type="http://schemas.openxmlformats.org/officeDocument/2006/relationships/image" Target="../media/image15.pn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6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90.xml"/></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8.png"/><Relationship Id="rId4" Type="http://schemas.openxmlformats.org/officeDocument/2006/relationships/image" Target="../media/image2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9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1.xml"/><Relationship Id="rId4" Type="http://schemas.openxmlformats.org/officeDocument/2006/relationships/image" Target="../media/image70.jpeg"/></Relationships>
</file>

<file path=ppt/slides/_rels/slide4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45.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 Id="rId9" Type="http://schemas.openxmlformats.org/officeDocument/2006/relationships/image" Target="../media/image81.jpeg"/></Relationships>
</file>

<file path=ppt/slides/_rels/slide4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68.png"/><Relationship Id="rId1" Type="http://schemas.openxmlformats.org/officeDocument/2006/relationships/slideLayout" Target="../slideLayouts/slideLayout1.xml"/><Relationship Id="rId5" Type="http://schemas.openxmlformats.org/officeDocument/2006/relationships/image" Target="../media/image84.jpeg"/><Relationship Id="rId4" Type="http://schemas.openxmlformats.org/officeDocument/2006/relationships/image" Target="../media/image83.jpeg"/></Relationships>
</file>

<file path=ppt/slides/_rels/slide47.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48.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4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68.png"/><Relationship Id="rId1" Type="http://schemas.openxmlformats.org/officeDocument/2006/relationships/slideLayout" Target="../slideLayouts/slideLayout1.xml"/><Relationship Id="rId4" Type="http://schemas.openxmlformats.org/officeDocument/2006/relationships/image" Target="../media/image96.jpe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0.png"/><Relationship Id="rId2"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50.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7.jpeg"/><Relationship Id="rId7" Type="http://schemas.openxmlformats.org/officeDocument/2006/relationships/image" Target="../media/image101.jpeg"/><Relationship Id="rId2"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5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image" Target="../media/image106.png"/><Relationship Id="rId5" Type="http://schemas.openxmlformats.org/officeDocument/2006/relationships/image" Target="../media/image105.jpeg"/><Relationship Id="rId4" Type="http://schemas.openxmlformats.org/officeDocument/2006/relationships/image" Target="../media/image104.jpeg"/></Relationships>
</file>

<file path=ppt/slides/_rels/slide52.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107.png"/><Relationship Id="rId7" Type="http://schemas.openxmlformats.org/officeDocument/2006/relationships/image" Target="../media/image111.jpeg"/><Relationship Id="rId2"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53.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image" Target="../media/image113.jpeg"/><Relationship Id="rId7" Type="http://schemas.openxmlformats.org/officeDocument/2006/relationships/image" Target="../media/image117.jpeg"/><Relationship Id="rId2"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54.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19.jpeg"/><Relationship Id="rId7" Type="http://schemas.openxmlformats.org/officeDocument/2006/relationships/image" Target="../media/image123.jpeg"/><Relationship Id="rId2"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55.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125.jpeg"/><Relationship Id="rId7" Type="http://schemas.openxmlformats.org/officeDocument/2006/relationships/image" Target="../media/image129.jpeg"/><Relationship Id="rId2"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56.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image" Target="../media/image131.jpeg"/><Relationship Id="rId7" Type="http://schemas.openxmlformats.org/officeDocument/2006/relationships/image" Target="../media/image135.jpeg"/><Relationship Id="rId2"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jpeg"/></Relationships>
</file>

<file path=ppt/slides/_rels/slide57.xml.rels><?xml version="1.0" encoding="UTF-8" standalone="yes"?>
<Relationships xmlns="http://schemas.openxmlformats.org/package/2006/relationships"><Relationship Id="rId3" Type="http://schemas.openxmlformats.org/officeDocument/2006/relationships/image" Target="../media/image137.jpeg"/><Relationship Id="rId7" Type="http://schemas.openxmlformats.org/officeDocument/2006/relationships/image" Target="../media/image141.jpeg"/><Relationship Id="rId2"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58.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68.png"/><Relationship Id="rId1" Type="http://schemas.openxmlformats.org/officeDocument/2006/relationships/slideLayout" Target="../slideLayouts/slideLayout1.xml"/><Relationship Id="rId5" Type="http://schemas.openxmlformats.org/officeDocument/2006/relationships/image" Target="../media/image144.jpeg"/><Relationship Id="rId4" Type="http://schemas.openxmlformats.org/officeDocument/2006/relationships/image" Target="../media/image143.jpeg"/></Relationships>
</file>

<file path=ppt/slides/_rels/slide59.xml.rels><?xml version="1.0" encoding="UTF-8" standalone="yes"?>
<Relationships xmlns="http://schemas.openxmlformats.org/package/2006/relationships"><Relationship Id="rId3" Type="http://schemas.openxmlformats.org/officeDocument/2006/relationships/image" Target="../media/image145.emf"/><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60.xml.rels><?xml version="1.0" encoding="UTF-8" standalone="yes"?>
<Relationships xmlns="http://schemas.openxmlformats.org/package/2006/relationships"><Relationship Id="rId8" Type="http://schemas.openxmlformats.org/officeDocument/2006/relationships/image" Target="../media/image151.jpeg"/><Relationship Id="rId3" Type="http://schemas.openxmlformats.org/officeDocument/2006/relationships/image" Target="../media/image146.jpeg"/><Relationship Id="rId7" Type="http://schemas.openxmlformats.org/officeDocument/2006/relationships/image" Target="../media/image150.jpe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image" Target="../media/image147.jpeg"/><Relationship Id="rId9" Type="http://schemas.openxmlformats.org/officeDocument/2006/relationships/image" Target="../media/image152.jpeg"/></Relationships>
</file>

<file path=ppt/slides/_rels/slide61.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3.jpeg"/><Relationship Id="rId7" Type="http://schemas.openxmlformats.org/officeDocument/2006/relationships/image" Target="../media/image156.jpe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155.png"/><Relationship Id="rId4" Type="http://schemas.openxmlformats.org/officeDocument/2006/relationships/image" Target="../media/image154.jpeg"/><Relationship Id="rId9" Type="http://schemas.microsoft.com/office/2007/relationships/hdphoto" Target="../media/hdphoto2.wdp"/></Relationships>
</file>

<file path=ppt/slides/_rels/slide62.xml.rels><?xml version="1.0" encoding="UTF-8" standalone="yes"?>
<Relationships xmlns="http://schemas.openxmlformats.org/package/2006/relationships"><Relationship Id="rId2" Type="http://schemas.openxmlformats.org/officeDocument/2006/relationships/image" Target="../media/image158.gif"/><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80.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7.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5.jpeg"/></Relationships>
</file>

<file path=ppt/slides/_rels/slide90.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jpeg"/><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6.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solidFill>
            <a:schemeClr val="accent1">
              <a:lumMod val="20000"/>
              <a:lumOff val="80000"/>
            </a:schemeClr>
          </a:solidFill>
        </p:spPr>
        <p:txBody>
          <a:bodyPr/>
          <a:lstStyle/>
          <a:p>
            <a:r>
              <a:rPr lang="de-DE" dirty="0">
                <a:latin typeface="ChelthmITC Bk BT" panose="02040603050505020404" pitchFamily="18" charset="0"/>
              </a:rPr>
              <a:t>Herzlich willkommen</a:t>
            </a:r>
          </a:p>
        </p:txBody>
      </p:sp>
      <p:sp>
        <p:nvSpPr>
          <p:cNvPr id="3" name="Untertitel 2"/>
          <p:cNvSpPr>
            <a:spLocks noGrp="1"/>
          </p:cNvSpPr>
          <p:nvPr>
            <p:ph type="subTitle" idx="1"/>
          </p:nvPr>
        </p:nvSpPr>
        <p:spPr>
          <a:solidFill>
            <a:schemeClr val="accent1">
              <a:lumMod val="60000"/>
              <a:lumOff val="40000"/>
            </a:schemeClr>
          </a:solidFill>
        </p:spPr>
        <p:txBody>
          <a:bodyPr/>
          <a:lstStyle/>
          <a:p>
            <a:r>
              <a:rPr lang="de-DE" dirty="0">
                <a:latin typeface="ChelthmITC Bk BT" panose="02040603050505020404" pitchFamily="18" charset="0"/>
              </a:rPr>
              <a:t>zu einem kleinen Rundgang durch die diakonischen Einrichtungen im Kirchenkreis Mühlhausen</a:t>
            </a:r>
          </a:p>
        </p:txBody>
      </p:sp>
    </p:spTree>
    <p:extLst>
      <p:ext uri="{BB962C8B-B14F-4D97-AF65-F5344CB8AC3E}">
        <p14:creationId xmlns:p14="http://schemas.microsoft.com/office/powerpoint/2010/main" val="2861541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3" name="Gruppieren 11"/>
          <p:cNvGrpSpPr>
            <a:grpSpLocks/>
          </p:cNvGrpSpPr>
          <p:nvPr/>
        </p:nvGrpSpPr>
        <p:grpSpPr bwMode="auto">
          <a:xfrm>
            <a:off x="1703389" y="163514"/>
            <a:ext cx="8785225" cy="6543675"/>
            <a:chOff x="179388" y="163513"/>
            <a:chExt cx="8785225" cy="6543675"/>
          </a:xfrm>
        </p:grpSpPr>
        <p:sp>
          <p:nvSpPr>
            <p:cNvPr id="10245" name="Rechteck 13"/>
            <p:cNvSpPr>
              <a:spLocks noChangeArrowheads="1"/>
            </p:cNvSpPr>
            <p:nvPr/>
          </p:nvSpPr>
          <p:spPr bwMode="auto">
            <a:xfrm>
              <a:off x="179388" y="163513"/>
              <a:ext cx="8064500" cy="1311275"/>
            </a:xfrm>
            <a:prstGeom prst="rect">
              <a:avLst/>
            </a:prstGeom>
            <a:noFill/>
            <a:ln w="9525">
              <a:noFill/>
              <a:miter lim="800000"/>
              <a:headEnd/>
              <a:tailEnd/>
            </a:ln>
          </p:spPr>
          <p:txBody>
            <a:bodyPr>
              <a:spAutoFit/>
            </a:bodyPr>
            <a:lstStyle/>
            <a:p>
              <a:r>
                <a:rPr lang="de-DE" sz="2000" b="1" dirty="0" err="1">
                  <a:solidFill>
                    <a:srgbClr val="584099"/>
                  </a:solidFill>
                  <a:latin typeface="Arial Black" pitchFamily="34" charset="0"/>
                </a:rPr>
                <a:t>Diako</a:t>
              </a:r>
              <a:r>
                <a:rPr lang="de-DE" sz="2000" b="1" dirty="0">
                  <a:solidFill>
                    <a:srgbClr val="584099"/>
                  </a:solidFill>
                  <a:latin typeface="Arial Black" pitchFamily="34" charset="0"/>
                </a:rPr>
                <a:t> Diakonie-Verbund Eisenach </a:t>
              </a:r>
              <a:r>
                <a:rPr lang="de-DE" sz="2000" b="1" dirty="0" err="1">
                  <a:solidFill>
                    <a:srgbClr val="584099"/>
                  </a:solidFill>
                  <a:latin typeface="Arial Black" pitchFamily="34" charset="0"/>
                </a:rPr>
                <a:t>gem.GmbH</a:t>
              </a:r>
              <a:endParaRPr lang="de-DE" sz="2000" b="1" dirty="0">
                <a:solidFill>
                  <a:srgbClr val="584099"/>
                </a:solidFill>
                <a:latin typeface="Arial Black" pitchFamily="34" charset="0"/>
              </a:endParaRPr>
            </a:p>
            <a:p>
              <a:r>
                <a:rPr lang="de-DE" sz="2000" b="1" dirty="0">
                  <a:solidFill>
                    <a:srgbClr val="584099"/>
                  </a:solidFill>
                  <a:latin typeface="Arial Black" pitchFamily="34" charset="0"/>
                </a:rPr>
                <a:t>Bereich Bad Langensalza</a:t>
              </a:r>
            </a:p>
            <a:p>
              <a:endParaRPr lang="de-DE" sz="2000" b="1" dirty="0">
                <a:solidFill>
                  <a:srgbClr val="584099"/>
                </a:solidFill>
                <a:latin typeface="Arial Black" pitchFamily="34" charset="0"/>
              </a:endParaRPr>
            </a:p>
            <a:p>
              <a:r>
                <a:rPr lang="de-DE" sz="2000" b="1" i="1" dirty="0">
                  <a:solidFill>
                    <a:srgbClr val="584099"/>
                  </a:solidFill>
                  <a:latin typeface="Arial Black" pitchFamily="34" charset="0"/>
                </a:rPr>
                <a:t>Unstrut-Hainich-Werkstatt</a:t>
              </a:r>
            </a:p>
          </p:txBody>
        </p:sp>
        <p:pic>
          <p:nvPicPr>
            <p:cNvPr id="10246" name="Picture 4"/>
            <p:cNvPicPr>
              <a:picLocks noChangeAspect="1" noChangeArrowheads="1"/>
            </p:cNvPicPr>
            <p:nvPr/>
          </p:nvPicPr>
          <p:blipFill>
            <a:blip r:embed="rId2" cstate="print"/>
            <a:srcRect/>
            <a:stretch>
              <a:fillRect/>
            </a:stretch>
          </p:blipFill>
          <p:spPr bwMode="auto">
            <a:xfrm>
              <a:off x="7718425" y="260350"/>
              <a:ext cx="1144588" cy="1152525"/>
            </a:xfrm>
            <a:prstGeom prst="rect">
              <a:avLst/>
            </a:prstGeom>
            <a:noFill/>
            <a:ln w="9525">
              <a:noFill/>
              <a:miter lim="800000"/>
              <a:headEnd/>
              <a:tailEnd/>
            </a:ln>
          </p:spPr>
        </p:pic>
        <p:pic>
          <p:nvPicPr>
            <p:cNvPr id="10247" name="Picture 5" descr="DiakonieMD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29538" y="6411913"/>
              <a:ext cx="1184275" cy="295275"/>
            </a:xfrm>
            <a:prstGeom prst="rect">
              <a:avLst/>
            </a:prstGeom>
            <a:noFill/>
            <a:ln w="9525">
              <a:noFill/>
              <a:miter lim="800000"/>
              <a:headEnd/>
              <a:tailEnd/>
            </a:ln>
          </p:spPr>
        </p:pic>
        <p:pic>
          <p:nvPicPr>
            <p:cNvPr id="10248" name="Picture 11"/>
            <p:cNvPicPr>
              <a:picLocks noChangeAspect="1" noChangeArrowheads="1"/>
            </p:cNvPicPr>
            <p:nvPr/>
          </p:nvPicPr>
          <p:blipFill>
            <a:blip r:embed="rId4" cstate="print"/>
            <a:srcRect/>
            <a:stretch>
              <a:fillRect/>
            </a:stretch>
          </p:blipFill>
          <p:spPr bwMode="auto">
            <a:xfrm>
              <a:off x="250825" y="2133600"/>
              <a:ext cx="5162550" cy="4029075"/>
            </a:xfrm>
            <a:prstGeom prst="rect">
              <a:avLst/>
            </a:prstGeom>
            <a:noFill/>
            <a:ln w="9525">
              <a:noFill/>
              <a:miter lim="800000"/>
              <a:headEnd/>
              <a:tailEnd/>
            </a:ln>
          </p:spPr>
        </p:pic>
        <p:pic>
          <p:nvPicPr>
            <p:cNvPr id="10249" name="Picture 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00563" y="1773238"/>
              <a:ext cx="4464050" cy="2925762"/>
            </a:xfrm>
            <a:prstGeom prst="rect">
              <a:avLst/>
            </a:prstGeom>
            <a:noFill/>
            <a:ln w="9525">
              <a:noFill/>
              <a:miter lim="800000"/>
              <a:headEnd/>
              <a:tailEnd/>
            </a:ln>
          </p:spPr>
        </p:pic>
        <p:sp>
          <p:nvSpPr>
            <p:cNvPr id="10250" name="Rechteck 13"/>
            <p:cNvSpPr>
              <a:spLocks noChangeArrowheads="1"/>
            </p:cNvSpPr>
            <p:nvPr/>
          </p:nvSpPr>
          <p:spPr bwMode="auto">
            <a:xfrm rot="-964496">
              <a:off x="5076825" y="4997450"/>
              <a:ext cx="3384550" cy="519113"/>
            </a:xfrm>
            <a:prstGeom prst="rect">
              <a:avLst/>
            </a:prstGeom>
            <a:solidFill>
              <a:srgbClr val="FFFF99"/>
            </a:solidFill>
            <a:ln w="9525">
              <a:noFill/>
              <a:miter lim="800000"/>
              <a:headEnd/>
              <a:tailEnd/>
            </a:ln>
          </p:spPr>
          <p:txBody>
            <a:bodyPr>
              <a:spAutoFit/>
            </a:bodyPr>
            <a:lstStyle/>
            <a:p>
              <a:r>
                <a:rPr lang="de-DE" sz="2800" b="1">
                  <a:solidFill>
                    <a:srgbClr val="584099"/>
                  </a:solidFill>
                  <a:latin typeface="Arial Black" pitchFamily="34" charset="0"/>
                </a:rPr>
                <a:t>Möbeltischlerei</a:t>
              </a:r>
              <a:endParaRPr lang="de-DE" sz="2800"/>
            </a:p>
          </p:txBody>
        </p:sp>
      </p:grpSp>
      <p:sp>
        <p:nvSpPr>
          <p:cNvPr id="11" name="Rechteck 13"/>
          <p:cNvSpPr>
            <a:spLocks noChangeArrowheads="1"/>
          </p:cNvSpPr>
          <p:nvPr/>
        </p:nvSpPr>
        <p:spPr bwMode="auto">
          <a:xfrm>
            <a:off x="5736356" y="620688"/>
            <a:ext cx="3455988" cy="861774"/>
          </a:xfrm>
          <a:prstGeom prst="rect">
            <a:avLst/>
          </a:prstGeom>
          <a:noFill/>
          <a:ln w="9525">
            <a:noFill/>
            <a:miter lim="800000"/>
            <a:headEnd/>
            <a:tailEnd/>
          </a:ln>
        </p:spPr>
        <p:txBody>
          <a:bodyPr>
            <a:spAutoFit/>
          </a:bodyPr>
          <a:lstStyle/>
          <a:p>
            <a:pPr algn="r"/>
            <a:r>
              <a:rPr lang="de-DE" sz="1400" b="1" dirty="0" err="1">
                <a:solidFill>
                  <a:srgbClr val="584099"/>
                </a:solidFill>
              </a:rPr>
              <a:t>Diako</a:t>
            </a:r>
            <a:r>
              <a:rPr lang="de-DE" sz="1200" dirty="0">
                <a:solidFill>
                  <a:srgbClr val="584099"/>
                </a:solidFill>
              </a:rPr>
              <a:t> </a:t>
            </a:r>
            <a:r>
              <a:rPr lang="de-DE" sz="1200" b="1" dirty="0">
                <a:solidFill>
                  <a:srgbClr val="584099"/>
                </a:solidFill>
              </a:rPr>
              <a:t>– Westthüringen </a:t>
            </a:r>
            <a:r>
              <a:rPr lang="de-DE" sz="1200" b="1" dirty="0" err="1">
                <a:solidFill>
                  <a:srgbClr val="584099"/>
                </a:solidFill>
              </a:rPr>
              <a:t>gem.GmbH</a:t>
            </a:r>
            <a:endParaRPr lang="de-DE" sz="1200" b="1" dirty="0">
              <a:solidFill>
                <a:srgbClr val="584099"/>
              </a:solidFill>
            </a:endParaRPr>
          </a:p>
          <a:p>
            <a:pPr algn="r"/>
            <a:r>
              <a:rPr lang="de-DE" sz="1200" b="1" dirty="0">
                <a:solidFill>
                  <a:srgbClr val="584099"/>
                </a:solidFill>
              </a:rPr>
              <a:t>Unternehmensgruppe der</a:t>
            </a:r>
          </a:p>
          <a:p>
            <a:pPr algn="r"/>
            <a:r>
              <a:rPr lang="de-DE" sz="1200" b="1" dirty="0">
                <a:solidFill>
                  <a:srgbClr val="584099"/>
                </a:solidFill>
              </a:rPr>
              <a:t>Ev.-</a:t>
            </a:r>
            <a:r>
              <a:rPr lang="de-DE" sz="1200" b="1" dirty="0" err="1">
                <a:solidFill>
                  <a:srgbClr val="584099"/>
                </a:solidFill>
              </a:rPr>
              <a:t>Luth.Diakonissenhausstiftung</a:t>
            </a:r>
            <a:r>
              <a:rPr lang="de-DE" sz="1200" b="1" dirty="0">
                <a:solidFill>
                  <a:srgbClr val="584099"/>
                </a:solidFill>
              </a:rPr>
              <a:t> Eisenach</a:t>
            </a:r>
          </a:p>
          <a:p>
            <a:pPr algn="r"/>
            <a:r>
              <a:rPr lang="de-DE" sz="1200" b="1" dirty="0">
                <a:solidFill>
                  <a:srgbClr val="584099"/>
                </a:solidFill>
              </a:rPr>
              <a:t>Tel.: 03603  86 12 11</a:t>
            </a:r>
            <a:endParaRPr lang="de-DE" sz="800" b="1" dirty="0">
              <a:solidFill>
                <a:schemeClr val="bg1"/>
              </a:solidFill>
            </a:endParaRPr>
          </a:p>
        </p:txBody>
      </p:sp>
    </p:spTree>
    <p:extLst>
      <p:ext uri="{BB962C8B-B14F-4D97-AF65-F5344CB8AC3E}">
        <p14:creationId xmlns:p14="http://schemas.microsoft.com/office/powerpoint/2010/main" val="2692661077"/>
      </p:ext>
    </p:extLst>
  </p:cSld>
  <p:clrMapOvr>
    <a:masterClrMapping/>
  </p:clrMapOvr>
  <p:transition>
    <p:wedg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524000" y="836712"/>
            <a:ext cx="9144000" cy="6192688"/>
          </a:xfrm>
          <a:prstGeom prst="rect">
            <a:avLst/>
          </a:prstGeom>
          <a:solidFill>
            <a:srgbClr val="E0001B"/>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Textfeld 5"/>
          <p:cNvSpPr txBox="1"/>
          <p:nvPr/>
        </p:nvSpPr>
        <p:spPr>
          <a:xfrm>
            <a:off x="1703512" y="1412777"/>
            <a:ext cx="8640960" cy="2554545"/>
          </a:xfrm>
          <a:prstGeom prst="rect">
            <a:avLst/>
          </a:prstGeom>
          <a:noFill/>
        </p:spPr>
        <p:txBody>
          <a:bodyPr wrap="square" rtlCol="0">
            <a:spAutoFit/>
          </a:bodyPr>
          <a:lstStyle/>
          <a:p>
            <a:pPr algn="ctr"/>
            <a:r>
              <a:rPr lang="de-DE" sz="8000" dirty="0">
                <a:latin typeface="Arial" panose="020B0604020202020204" pitchFamily="34" charset="0"/>
                <a:cs typeface="Arial" panose="020B0604020202020204" pitchFamily="34" charset="0"/>
              </a:rPr>
              <a:t>Fachbereich Wohnen</a:t>
            </a:r>
          </a:p>
        </p:txBody>
      </p:sp>
      <p:pic>
        <p:nvPicPr>
          <p:cNvPr id="4" name="Bild 3" descr="Logo_wei├ƒ_2014_wohnen.g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15880" y="4221088"/>
            <a:ext cx="2304272" cy="2304272"/>
          </a:xfrm>
          <a:prstGeom prst="rect">
            <a:avLst/>
          </a:prstGeom>
        </p:spPr>
      </p:pic>
    </p:spTree>
    <p:extLst>
      <p:ext uri="{BB962C8B-B14F-4D97-AF65-F5344CB8AC3E}">
        <p14:creationId xmlns:p14="http://schemas.microsoft.com/office/powerpoint/2010/main" val="52472481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1524000" y="764704"/>
            <a:ext cx="9144000" cy="6089870"/>
          </a:xfrm>
          <a:prstGeom prst="rect">
            <a:avLst/>
          </a:prstGeom>
          <a:solidFill>
            <a:srgbClr val="E0001B"/>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p:cNvSpPr>
            <a:spLocks noGrp="1"/>
          </p:cNvSpPr>
          <p:nvPr>
            <p:ph type="title"/>
          </p:nvPr>
        </p:nvSpPr>
        <p:spPr>
          <a:xfrm>
            <a:off x="1919536" y="6093296"/>
            <a:ext cx="8496944" cy="576064"/>
          </a:xfrm>
        </p:spPr>
        <p:txBody>
          <a:bodyPr>
            <a:normAutofit/>
          </a:bodyPr>
          <a:lstStyle/>
          <a:p>
            <a:pPr algn="ctr"/>
            <a:r>
              <a:rPr lang="de-DE" sz="2800" dirty="0">
                <a:solidFill>
                  <a:schemeClr val="bg1"/>
                </a:solidFill>
                <a:latin typeface="Arial" panose="020B0604020202020204" pitchFamily="34" charset="0"/>
                <a:cs typeface="Arial" panose="020B0604020202020204" pitchFamily="34" charset="0"/>
              </a:rPr>
              <a:t>Wohnstätte</a:t>
            </a:r>
            <a:r>
              <a:rPr lang="de-DE" dirty="0">
                <a:solidFill>
                  <a:schemeClr val="bg1"/>
                </a:solidFill>
              </a:rPr>
              <a:t> </a:t>
            </a:r>
            <a:r>
              <a:rPr lang="de-DE" sz="2800" dirty="0">
                <a:solidFill>
                  <a:schemeClr val="bg1"/>
                </a:solidFill>
                <a:latin typeface="Arial" panose="020B0604020202020204" pitchFamily="34" charset="0"/>
                <a:cs typeface="Arial" panose="020B0604020202020204" pitchFamily="34" charset="0"/>
              </a:rPr>
              <a:t>„Albert</a:t>
            </a:r>
            <a:r>
              <a:rPr lang="de-DE" dirty="0">
                <a:solidFill>
                  <a:schemeClr val="bg1"/>
                </a:solidFill>
              </a:rPr>
              <a:t> </a:t>
            </a:r>
            <a:r>
              <a:rPr lang="de-DE" sz="2800" dirty="0">
                <a:solidFill>
                  <a:schemeClr val="bg1"/>
                </a:solidFill>
                <a:latin typeface="Arial" panose="020B0604020202020204" pitchFamily="34" charset="0"/>
                <a:cs typeface="Arial" panose="020B0604020202020204" pitchFamily="34" charset="0"/>
              </a:rPr>
              <a:t>Schweitzer“</a:t>
            </a:r>
          </a:p>
        </p:txBody>
      </p:sp>
      <p:pic>
        <p:nvPicPr>
          <p:cNvPr id="4" name="Bild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000" y="764705"/>
            <a:ext cx="9144000" cy="5189467"/>
          </a:xfrm>
          <a:prstGeom prst="rect">
            <a:avLst/>
          </a:prstGeom>
        </p:spPr>
      </p:pic>
    </p:spTree>
    <p:extLst>
      <p:ext uri="{BB962C8B-B14F-4D97-AF65-F5344CB8AC3E}">
        <p14:creationId xmlns:p14="http://schemas.microsoft.com/office/powerpoint/2010/main" val="116123182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1532231" y="764704"/>
            <a:ext cx="9144000" cy="6093296"/>
          </a:xfrm>
          <a:prstGeom prst="rect">
            <a:avLst/>
          </a:prstGeom>
          <a:solidFill>
            <a:srgbClr val="E0001B"/>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p:cNvSpPr>
            <a:spLocks noGrp="1"/>
          </p:cNvSpPr>
          <p:nvPr>
            <p:ph type="title"/>
          </p:nvPr>
        </p:nvSpPr>
        <p:spPr>
          <a:xfrm>
            <a:off x="2207568" y="6237312"/>
            <a:ext cx="7992888" cy="504056"/>
          </a:xfrm>
        </p:spPr>
        <p:txBody>
          <a:bodyPr>
            <a:noAutofit/>
          </a:bodyPr>
          <a:lstStyle/>
          <a:p>
            <a:pPr algn="ctr"/>
            <a:r>
              <a:rPr lang="de-DE" sz="2800" dirty="0">
                <a:solidFill>
                  <a:schemeClr val="bg1"/>
                </a:solidFill>
                <a:latin typeface="Arial" panose="020B0604020202020204" pitchFamily="34" charset="0"/>
                <a:cs typeface="Arial" panose="020B0604020202020204" pitchFamily="34" charset="0"/>
              </a:rPr>
              <a:t>„Lucie Werzner“ Haus</a:t>
            </a:r>
          </a:p>
        </p:txBody>
      </p:sp>
      <p:pic>
        <p:nvPicPr>
          <p:cNvPr id="7" name="Bildplatzhalter 6"/>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rcRect/>
          <a:stretch/>
        </p:blipFill>
        <p:spPr>
          <a:xfrm>
            <a:off x="1524000" y="765176"/>
            <a:ext cx="9144000" cy="5218113"/>
          </a:xfrm>
        </p:spPr>
      </p:pic>
    </p:spTree>
    <p:extLst>
      <p:ext uri="{BB962C8B-B14F-4D97-AF65-F5344CB8AC3E}">
        <p14:creationId xmlns:p14="http://schemas.microsoft.com/office/powerpoint/2010/main" val="260497109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1524000" y="836712"/>
            <a:ext cx="9144000" cy="6021288"/>
          </a:xfrm>
          <a:prstGeom prst="rect">
            <a:avLst/>
          </a:prstGeom>
          <a:solidFill>
            <a:srgbClr val="E0001B"/>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p:cNvSpPr>
            <a:spLocks noGrp="1"/>
          </p:cNvSpPr>
          <p:nvPr>
            <p:ph type="title"/>
          </p:nvPr>
        </p:nvSpPr>
        <p:spPr>
          <a:xfrm>
            <a:off x="2207568" y="6165304"/>
            <a:ext cx="8136904" cy="504056"/>
          </a:xfrm>
        </p:spPr>
        <p:txBody>
          <a:bodyPr/>
          <a:lstStyle/>
          <a:p>
            <a:pPr algn="ctr"/>
            <a:r>
              <a:rPr lang="de-DE" sz="2800" dirty="0">
                <a:solidFill>
                  <a:schemeClr val="bg1"/>
                </a:solidFill>
                <a:latin typeface="Arial" panose="020B0604020202020204" pitchFamily="34" charset="0"/>
                <a:cs typeface="Arial" panose="020B0604020202020204" pitchFamily="34" charset="0"/>
              </a:rPr>
              <a:t>„Villa“ - Heyerode</a:t>
            </a:r>
          </a:p>
        </p:txBody>
      </p:sp>
      <p:pic>
        <p:nvPicPr>
          <p:cNvPr id="5" name="Bildplatzhalter 4"/>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rcRect/>
          <a:stretch/>
        </p:blipFill>
        <p:spPr>
          <a:xfrm>
            <a:off x="1479550" y="836713"/>
            <a:ext cx="9224963" cy="5184775"/>
          </a:xfrm>
        </p:spPr>
      </p:pic>
    </p:spTree>
    <p:extLst>
      <p:ext uri="{BB962C8B-B14F-4D97-AF65-F5344CB8AC3E}">
        <p14:creationId xmlns:p14="http://schemas.microsoft.com/office/powerpoint/2010/main" val="140777517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1524000" y="764704"/>
            <a:ext cx="9144000" cy="6093296"/>
          </a:xfrm>
          <a:prstGeom prst="rect">
            <a:avLst/>
          </a:prstGeom>
          <a:solidFill>
            <a:srgbClr val="E0001B"/>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p:cNvSpPr>
            <a:spLocks noGrp="1"/>
          </p:cNvSpPr>
          <p:nvPr>
            <p:ph type="title"/>
          </p:nvPr>
        </p:nvSpPr>
        <p:spPr>
          <a:xfrm>
            <a:off x="1919536" y="6165304"/>
            <a:ext cx="8424936" cy="504056"/>
          </a:xfrm>
        </p:spPr>
        <p:txBody>
          <a:bodyPr/>
          <a:lstStyle/>
          <a:p>
            <a:pPr algn="ctr"/>
            <a:r>
              <a:rPr lang="de-DE" sz="2800" dirty="0">
                <a:solidFill>
                  <a:schemeClr val="bg1"/>
                </a:solidFill>
                <a:latin typeface="Arial" panose="020B0604020202020204" pitchFamily="34" charset="0"/>
                <a:cs typeface="Arial" panose="020B0604020202020204" pitchFamily="34" charset="0"/>
              </a:rPr>
              <a:t>Wohnstätte „Sankt Martin“</a:t>
            </a:r>
          </a:p>
        </p:txBody>
      </p:sp>
      <p:pic>
        <p:nvPicPr>
          <p:cNvPr id="5" name="Bildplatzhalter 4"/>
          <p:cNvPicPr>
            <a:picLocks noGrp="1" noChangeAspect="1"/>
          </p:cNvPicPr>
          <p:nvPr>
            <p:ph type="pic" idx="1"/>
          </p:nvPr>
        </p:nvPicPr>
        <p:blipFill rotWithShape="1">
          <a:blip r:embed="rId2" cstate="screen">
            <a:extLst>
              <a:ext uri="{BEBA8EAE-BF5A-486C-A8C5-ECC9F3942E4B}">
                <a14:imgProps xmlns:a14="http://schemas.microsoft.com/office/drawing/2010/main">
                  <a14:imgLayer r:embed="rId3">
                    <a14:imgEffect>
                      <a14:sharpenSoften amount="22000"/>
                    </a14:imgEffect>
                    <a14:imgEffect>
                      <a14:colorTemperature colorTemp="6717"/>
                    </a14:imgEffect>
                    <a14:imgEffect>
                      <a14:saturation sat="104000"/>
                    </a14:imgEffect>
                    <a14:imgEffect>
                      <a14:brightnessContrast bright="48000" contrast="-20000"/>
                    </a14:imgEffect>
                  </a14:imgLayer>
                </a14:imgProps>
              </a:ext>
              <a:ext uri="{28A0092B-C50C-407E-A947-70E740481C1C}">
                <a14:useLocalDpi xmlns:a14="http://schemas.microsoft.com/office/drawing/2010/main"/>
              </a:ext>
            </a:extLst>
          </a:blip>
          <a:srcRect/>
          <a:stretch/>
        </p:blipFill>
        <p:spPr>
          <a:xfrm>
            <a:off x="1524000" y="764704"/>
            <a:ext cx="9144000" cy="5202238"/>
          </a:xfrm>
        </p:spPr>
      </p:pic>
    </p:spTree>
    <p:extLst>
      <p:ext uri="{BB962C8B-B14F-4D97-AF65-F5344CB8AC3E}">
        <p14:creationId xmlns:p14="http://schemas.microsoft.com/office/powerpoint/2010/main" val="299774749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1524000" y="836712"/>
            <a:ext cx="9144000" cy="6021288"/>
          </a:xfrm>
          <a:prstGeom prst="rect">
            <a:avLst/>
          </a:prstGeom>
          <a:solidFill>
            <a:srgbClr val="E0001B"/>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p:cNvSpPr>
            <a:spLocks noGrp="1"/>
          </p:cNvSpPr>
          <p:nvPr>
            <p:ph type="title"/>
          </p:nvPr>
        </p:nvSpPr>
        <p:spPr>
          <a:xfrm>
            <a:off x="1991544" y="6165305"/>
            <a:ext cx="8280920" cy="432047"/>
          </a:xfrm>
        </p:spPr>
        <p:txBody>
          <a:bodyPr>
            <a:noAutofit/>
          </a:bodyPr>
          <a:lstStyle/>
          <a:p>
            <a:pPr algn="ctr"/>
            <a:r>
              <a:rPr lang="de-DE" sz="2800" dirty="0">
                <a:solidFill>
                  <a:schemeClr val="bg1"/>
                </a:solidFill>
                <a:latin typeface="Arial" panose="020B0604020202020204" pitchFamily="34" charset="0"/>
                <a:cs typeface="Arial" panose="020B0604020202020204" pitchFamily="34" charset="0"/>
              </a:rPr>
              <a:t>Wohnstätte „Edith Stein“</a:t>
            </a:r>
          </a:p>
        </p:txBody>
      </p:sp>
      <p:pic>
        <p:nvPicPr>
          <p:cNvPr id="3" name="Bild 2" descr="Wohnheime-0587.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36564" y="836713"/>
            <a:ext cx="9144000" cy="5195655"/>
          </a:xfrm>
          <a:prstGeom prst="rect">
            <a:avLst/>
          </a:prstGeom>
        </p:spPr>
      </p:pic>
    </p:spTree>
    <p:extLst>
      <p:ext uri="{BB962C8B-B14F-4D97-AF65-F5344CB8AC3E}">
        <p14:creationId xmlns:p14="http://schemas.microsoft.com/office/powerpoint/2010/main" val="136128962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1524000" y="764704"/>
            <a:ext cx="9180512" cy="6093296"/>
          </a:xfrm>
          <a:prstGeom prst="rect">
            <a:avLst/>
          </a:prstGeom>
          <a:solidFill>
            <a:srgbClr val="E0001B"/>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p:cNvSpPr>
            <a:spLocks noGrp="1"/>
          </p:cNvSpPr>
          <p:nvPr>
            <p:ph type="title"/>
          </p:nvPr>
        </p:nvSpPr>
        <p:spPr>
          <a:xfrm>
            <a:off x="2207568" y="6165304"/>
            <a:ext cx="7776864" cy="360040"/>
          </a:xfrm>
        </p:spPr>
        <p:txBody>
          <a:bodyPr>
            <a:noAutofit/>
          </a:bodyPr>
          <a:lstStyle/>
          <a:p>
            <a:pPr algn="ctr"/>
            <a:r>
              <a:rPr lang="de-DE" sz="2800" cap="all" dirty="0">
                <a:solidFill>
                  <a:schemeClr val="bg1"/>
                </a:solidFill>
                <a:latin typeface="Arial" panose="020B0604020202020204" pitchFamily="34" charset="0"/>
                <a:cs typeface="Arial" panose="020B0604020202020204" pitchFamily="34" charset="0"/>
              </a:rPr>
              <a:t>Ambulante Dienste</a:t>
            </a:r>
          </a:p>
        </p:txBody>
      </p:sp>
      <p:pic>
        <p:nvPicPr>
          <p:cNvPr id="5" name="Bildplatzhalter 4"/>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rcRect/>
          <a:stretch/>
        </p:blipFill>
        <p:spPr>
          <a:xfrm>
            <a:off x="1524001" y="764705"/>
            <a:ext cx="9224963" cy="5191125"/>
          </a:xfrm>
        </p:spPr>
      </p:pic>
    </p:spTree>
    <p:extLst>
      <p:ext uri="{BB962C8B-B14F-4D97-AF65-F5344CB8AC3E}">
        <p14:creationId xmlns:p14="http://schemas.microsoft.com/office/powerpoint/2010/main" val="388479421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999656" y="4293096"/>
            <a:ext cx="5486400" cy="566738"/>
          </a:xfrm>
        </p:spPr>
        <p:txBody>
          <a:bodyPr>
            <a:normAutofit fontScale="90000"/>
          </a:bodyPr>
          <a:lstStyle/>
          <a:p>
            <a:r>
              <a:rPr lang="de-DE" dirty="0">
                <a:solidFill>
                  <a:srgbClr val="00B0F0"/>
                </a:solidFill>
              </a:rPr>
              <a:t>PROFESSIONELL. TERMINGETREU. FLEXIBEL. </a:t>
            </a:r>
          </a:p>
        </p:txBody>
      </p:sp>
      <p:sp>
        <p:nvSpPr>
          <p:cNvPr id="4" name="Textplatzhalter 3"/>
          <p:cNvSpPr>
            <a:spLocks noGrp="1"/>
          </p:cNvSpPr>
          <p:nvPr>
            <p:ph type="body" sz="half" idx="2"/>
          </p:nvPr>
        </p:nvSpPr>
        <p:spPr>
          <a:xfrm>
            <a:off x="2999656" y="4869160"/>
            <a:ext cx="6480720" cy="1656184"/>
          </a:xfrm>
        </p:spPr>
        <p:txBody>
          <a:bodyPr/>
          <a:lstStyle/>
          <a:p>
            <a:r>
              <a:rPr lang="de-DE" sz="1800" dirty="0"/>
              <a:t>Sowohl für Unternehmen als auch für private Auftraggeber bieten die Mühlhäuser Werkstätten vielfältige Dienstleistungen an. Dabei legen wir Wert auf Qualitätsstandards, regelmäßige Zertifizierungen und moderne Technik in unseren Produktionsbereichen. </a:t>
            </a:r>
          </a:p>
          <a:p>
            <a:endParaRPr lang="de-DE" dirty="0"/>
          </a:p>
        </p:txBody>
      </p:sp>
      <p:pic>
        <p:nvPicPr>
          <p:cNvPr id="5" name="Grafik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51171" y="582578"/>
            <a:ext cx="9144000" cy="3048000"/>
          </a:xfrm>
          <a:prstGeom prst="rect">
            <a:avLst/>
          </a:prstGeom>
        </p:spPr>
      </p:pic>
    </p:spTree>
    <p:extLst>
      <p:ext uri="{BB962C8B-B14F-4D97-AF65-F5344CB8AC3E}">
        <p14:creationId xmlns:p14="http://schemas.microsoft.com/office/powerpoint/2010/main" val="328030667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1524000" y="2420889"/>
            <a:ext cx="9144000" cy="1323439"/>
          </a:xfrm>
          <a:prstGeom prst="rect">
            <a:avLst/>
          </a:prstGeom>
          <a:noFill/>
        </p:spPr>
        <p:txBody>
          <a:bodyPr wrap="square" rtlCol="0">
            <a:spAutoFit/>
          </a:bodyPr>
          <a:lstStyle/>
          <a:p>
            <a:pPr algn="ctr"/>
            <a:r>
              <a:rPr lang="de-DE" sz="8000" dirty="0">
                <a:latin typeface="Arial" panose="020B0604020202020204" pitchFamily="34" charset="0"/>
                <a:cs typeface="Arial" panose="020B0604020202020204" pitchFamily="34" charset="0"/>
              </a:rPr>
              <a:t>Unsere Märkte </a:t>
            </a:r>
          </a:p>
        </p:txBody>
      </p:sp>
    </p:spTree>
    <p:extLst>
      <p:ext uri="{BB962C8B-B14F-4D97-AF65-F5344CB8AC3E}">
        <p14:creationId xmlns:p14="http://schemas.microsoft.com/office/powerpoint/2010/main" val="188600892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1524000" y="764704"/>
            <a:ext cx="9180512" cy="6093296"/>
          </a:xfrm>
          <a:prstGeom prst="rect">
            <a:avLst/>
          </a:prstGeom>
          <a:solidFill>
            <a:srgbClr val="4E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p:cNvSpPr>
            <a:spLocks noGrp="1"/>
          </p:cNvSpPr>
          <p:nvPr>
            <p:ph type="title"/>
          </p:nvPr>
        </p:nvSpPr>
        <p:spPr>
          <a:xfrm>
            <a:off x="2207568" y="6165304"/>
            <a:ext cx="7776864" cy="360040"/>
          </a:xfrm>
        </p:spPr>
        <p:txBody>
          <a:bodyPr>
            <a:noAutofit/>
          </a:bodyPr>
          <a:lstStyle/>
          <a:p>
            <a:pPr algn="ctr"/>
            <a:r>
              <a:rPr lang="de-DE" sz="2800" cap="all" dirty="0">
                <a:solidFill>
                  <a:schemeClr val="bg1"/>
                </a:solidFill>
                <a:latin typeface="Arial" panose="020B0604020202020204" pitchFamily="34" charset="0"/>
                <a:cs typeface="Arial" panose="020B0604020202020204" pitchFamily="34" charset="0"/>
              </a:rPr>
              <a:t>Handwerker &amp; Bauernmarkt</a:t>
            </a:r>
          </a:p>
        </p:txBody>
      </p:sp>
      <p:pic>
        <p:nvPicPr>
          <p:cNvPr id="5" name="Bildplatzhalter 4"/>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rcRect/>
          <a:stretch/>
        </p:blipFill>
        <p:spPr>
          <a:xfrm>
            <a:off x="1524001" y="764704"/>
            <a:ext cx="9180511" cy="5212474"/>
          </a:xfrm>
        </p:spPr>
      </p:pic>
    </p:spTree>
    <p:extLst>
      <p:ext uri="{BB962C8B-B14F-4D97-AF65-F5344CB8AC3E}">
        <p14:creationId xmlns:p14="http://schemas.microsoft.com/office/powerpoint/2010/main" val="1867854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7" name="Gruppieren 12"/>
          <p:cNvGrpSpPr>
            <a:grpSpLocks/>
          </p:cNvGrpSpPr>
          <p:nvPr/>
        </p:nvGrpSpPr>
        <p:grpSpPr bwMode="auto">
          <a:xfrm>
            <a:off x="1703389" y="163514"/>
            <a:ext cx="8734425" cy="6543675"/>
            <a:chOff x="179388" y="163513"/>
            <a:chExt cx="8734425" cy="6543675"/>
          </a:xfrm>
        </p:grpSpPr>
        <p:sp>
          <p:nvSpPr>
            <p:cNvPr id="11269" name="Rechteck 13"/>
            <p:cNvSpPr>
              <a:spLocks noChangeArrowheads="1"/>
            </p:cNvSpPr>
            <p:nvPr/>
          </p:nvSpPr>
          <p:spPr bwMode="auto">
            <a:xfrm>
              <a:off x="179388" y="163513"/>
              <a:ext cx="8064500" cy="1311275"/>
            </a:xfrm>
            <a:prstGeom prst="rect">
              <a:avLst/>
            </a:prstGeom>
            <a:noFill/>
            <a:ln w="9525">
              <a:noFill/>
              <a:miter lim="800000"/>
              <a:headEnd/>
              <a:tailEnd/>
            </a:ln>
          </p:spPr>
          <p:txBody>
            <a:bodyPr>
              <a:spAutoFit/>
            </a:bodyPr>
            <a:lstStyle/>
            <a:p>
              <a:r>
                <a:rPr lang="de-DE" sz="2000" b="1" dirty="0" err="1">
                  <a:solidFill>
                    <a:srgbClr val="584099"/>
                  </a:solidFill>
                  <a:latin typeface="Arial Black" pitchFamily="34" charset="0"/>
                </a:rPr>
                <a:t>Diako</a:t>
              </a:r>
              <a:r>
                <a:rPr lang="de-DE" sz="2000" b="1" dirty="0">
                  <a:solidFill>
                    <a:srgbClr val="584099"/>
                  </a:solidFill>
                  <a:latin typeface="Arial Black" pitchFamily="34" charset="0"/>
                </a:rPr>
                <a:t> Diakonie-Verbund Eisenach </a:t>
              </a:r>
              <a:r>
                <a:rPr lang="de-DE" sz="2000" b="1" dirty="0" err="1">
                  <a:solidFill>
                    <a:srgbClr val="584099"/>
                  </a:solidFill>
                  <a:latin typeface="Arial Black" pitchFamily="34" charset="0"/>
                </a:rPr>
                <a:t>gem.GmbH</a:t>
              </a:r>
              <a:endParaRPr lang="de-DE" sz="2000" b="1" dirty="0">
                <a:solidFill>
                  <a:srgbClr val="584099"/>
                </a:solidFill>
                <a:latin typeface="Arial Black" pitchFamily="34" charset="0"/>
              </a:endParaRPr>
            </a:p>
            <a:p>
              <a:r>
                <a:rPr lang="de-DE" sz="2000" b="1" dirty="0">
                  <a:solidFill>
                    <a:srgbClr val="584099"/>
                  </a:solidFill>
                  <a:latin typeface="Arial Black" pitchFamily="34" charset="0"/>
                </a:rPr>
                <a:t>Bereich Bad Langensalza</a:t>
              </a:r>
            </a:p>
            <a:p>
              <a:endParaRPr lang="de-DE" sz="2000" b="1" dirty="0">
                <a:solidFill>
                  <a:srgbClr val="584099"/>
                </a:solidFill>
                <a:latin typeface="Arial Black" pitchFamily="34" charset="0"/>
              </a:endParaRPr>
            </a:p>
            <a:p>
              <a:r>
                <a:rPr lang="de-DE" sz="2000" b="1" i="1" dirty="0">
                  <a:solidFill>
                    <a:srgbClr val="584099"/>
                  </a:solidFill>
                  <a:latin typeface="Arial Black" pitchFamily="34" charset="0"/>
                </a:rPr>
                <a:t>Stiftsgut </a:t>
              </a:r>
              <a:r>
                <a:rPr lang="de-DE" sz="2000" b="1" i="1" dirty="0" err="1">
                  <a:solidFill>
                    <a:srgbClr val="584099"/>
                  </a:solidFill>
                  <a:latin typeface="Arial Black" pitchFamily="34" charset="0"/>
                </a:rPr>
                <a:t>Nägelstedt</a:t>
              </a:r>
              <a:endParaRPr lang="de-DE" sz="2000" b="1" i="1" dirty="0">
                <a:solidFill>
                  <a:srgbClr val="584099"/>
                </a:solidFill>
                <a:latin typeface="Arial Black" pitchFamily="34" charset="0"/>
              </a:endParaRPr>
            </a:p>
          </p:txBody>
        </p:sp>
        <p:pic>
          <p:nvPicPr>
            <p:cNvPr id="11270" name="Picture 4"/>
            <p:cNvPicPr>
              <a:picLocks noChangeAspect="1" noChangeArrowheads="1"/>
            </p:cNvPicPr>
            <p:nvPr/>
          </p:nvPicPr>
          <p:blipFill>
            <a:blip r:embed="rId2" cstate="print"/>
            <a:srcRect/>
            <a:stretch>
              <a:fillRect/>
            </a:stretch>
          </p:blipFill>
          <p:spPr bwMode="auto">
            <a:xfrm>
              <a:off x="7718425" y="260350"/>
              <a:ext cx="1144588" cy="1152525"/>
            </a:xfrm>
            <a:prstGeom prst="rect">
              <a:avLst/>
            </a:prstGeom>
            <a:noFill/>
            <a:ln w="9525">
              <a:noFill/>
              <a:miter lim="800000"/>
              <a:headEnd/>
              <a:tailEnd/>
            </a:ln>
          </p:spPr>
        </p:pic>
        <p:pic>
          <p:nvPicPr>
            <p:cNvPr id="11271" name="Picture 5" descr="DiakonieMD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29538" y="6411913"/>
              <a:ext cx="1184275" cy="295275"/>
            </a:xfrm>
            <a:prstGeom prst="rect">
              <a:avLst/>
            </a:prstGeom>
            <a:noFill/>
            <a:ln w="9525">
              <a:noFill/>
              <a:miter lim="800000"/>
              <a:headEnd/>
              <a:tailEnd/>
            </a:ln>
          </p:spPr>
        </p:pic>
        <p:pic>
          <p:nvPicPr>
            <p:cNvPr id="11272" name="Picture 12"/>
            <p:cNvPicPr>
              <a:picLocks noChangeAspect="1" noChangeArrowheads="1"/>
            </p:cNvPicPr>
            <p:nvPr/>
          </p:nvPicPr>
          <p:blipFill>
            <a:blip r:embed="rId4" cstate="print"/>
            <a:srcRect/>
            <a:stretch>
              <a:fillRect/>
            </a:stretch>
          </p:blipFill>
          <p:spPr bwMode="auto">
            <a:xfrm>
              <a:off x="3995738" y="2781300"/>
              <a:ext cx="4826000" cy="3441700"/>
            </a:xfrm>
            <a:prstGeom prst="rect">
              <a:avLst/>
            </a:prstGeom>
            <a:noFill/>
            <a:ln w="9525">
              <a:noFill/>
              <a:miter lim="800000"/>
              <a:headEnd/>
              <a:tailEnd/>
            </a:ln>
          </p:spPr>
        </p:pic>
        <p:pic>
          <p:nvPicPr>
            <p:cNvPr id="11273" name="Picture 1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458676">
              <a:off x="2195513" y="1928813"/>
              <a:ext cx="5167312" cy="1644650"/>
            </a:xfrm>
            <a:prstGeom prst="rect">
              <a:avLst/>
            </a:prstGeom>
            <a:noFill/>
            <a:ln w="9525">
              <a:noFill/>
              <a:miter lim="800000"/>
              <a:headEnd/>
              <a:tailEnd/>
            </a:ln>
          </p:spPr>
        </p:pic>
        <p:pic>
          <p:nvPicPr>
            <p:cNvPr id="11274" name="Picture 15"/>
            <p:cNvPicPr>
              <a:picLocks noChangeAspect="1" noChangeArrowheads="1"/>
            </p:cNvPicPr>
            <p:nvPr/>
          </p:nvPicPr>
          <p:blipFill>
            <a:blip r:embed="rId6" cstate="print"/>
            <a:srcRect/>
            <a:stretch>
              <a:fillRect/>
            </a:stretch>
          </p:blipFill>
          <p:spPr bwMode="auto">
            <a:xfrm>
              <a:off x="250825" y="1557338"/>
              <a:ext cx="2895600" cy="3190875"/>
            </a:xfrm>
            <a:prstGeom prst="rect">
              <a:avLst/>
            </a:prstGeom>
            <a:noFill/>
            <a:ln w="9525">
              <a:noFill/>
              <a:miter lim="800000"/>
              <a:headEnd/>
              <a:tailEnd/>
            </a:ln>
          </p:spPr>
        </p:pic>
        <p:sp>
          <p:nvSpPr>
            <p:cNvPr id="11275" name="Rechteck 13"/>
            <p:cNvSpPr>
              <a:spLocks noChangeArrowheads="1"/>
            </p:cNvSpPr>
            <p:nvPr/>
          </p:nvSpPr>
          <p:spPr bwMode="auto">
            <a:xfrm rot="-396317">
              <a:off x="609570" y="4503724"/>
              <a:ext cx="3744913" cy="1433512"/>
            </a:xfrm>
            <a:prstGeom prst="rect">
              <a:avLst/>
            </a:prstGeom>
            <a:solidFill>
              <a:srgbClr val="FFFF99"/>
            </a:solidFill>
            <a:ln w="9525">
              <a:noFill/>
              <a:miter lim="800000"/>
              <a:headEnd/>
              <a:tailEnd/>
            </a:ln>
          </p:spPr>
          <p:txBody>
            <a:bodyPr>
              <a:spAutoFit/>
            </a:bodyPr>
            <a:lstStyle/>
            <a:p>
              <a:r>
                <a:rPr lang="de-DE" sz="2800" b="1">
                  <a:solidFill>
                    <a:srgbClr val="584099"/>
                  </a:solidFill>
                  <a:latin typeface="Arial Black" pitchFamily="34" charset="0"/>
                </a:rPr>
                <a:t>Landwirtschaft</a:t>
              </a:r>
            </a:p>
            <a:p>
              <a:r>
                <a:rPr lang="de-DE" sz="2000" b="1">
                  <a:solidFill>
                    <a:srgbClr val="584099"/>
                  </a:solidFill>
                  <a:latin typeface="Arial Black" pitchFamily="34" charset="0"/>
                </a:rPr>
                <a:t>Enten, Gänse, Schweine, Rinder, Bienen, Eier, Tomaten und mehr…</a:t>
              </a:r>
              <a:endParaRPr lang="de-DE" sz="2000"/>
            </a:p>
          </p:txBody>
        </p:sp>
      </p:grpSp>
      <p:sp>
        <p:nvSpPr>
          <p:cNvPr id="12" name="Rechteck 13"/>
          <p:cNvSpPr>
            <a:spLocks noChangeArrowheads="1"/>
          </p:cNvSpPr>
          <p:nvPr/>
        </p:nvSpPr>
        <p:spPr bwMode="auto">
          <a:xfrm>
            <a:off x="5736356" y="620688"/>
            <a:ext cx="3455988" cy="861774"/>
          </a:xfrm>
          <a:prstGeom prst="rect">
            <a:avLst/>
          </a:prstGeom>
          <a:noFill/>
          <a:ln w="9525">
            <a:noFill/>
            <a:miter lim="800000"/>
            <a:headEnd/>
            <a:tailEnd/>
          </a:ln>
        </p:spPr>
        <p:txBody>
          <a:bodyPr>
            <a:spAutoFit/>
          </a:bodyPr>
          <a:lstStyle/>
          <a:p>
            <a:pPr algn="r"/>
            <a:r>
              <a:rPr lang="de-DE" sz="1400" b="1" dirty="0" err="1">
                <a:solidFill>
                  <a:srgbClr val="584099"/>
                </a:solidFill>
              </a:rPr>
              <a:t>Diako</a:t>
            </a:r>
            <a:r>
              <a:rPr lang="de-DE" sz="1200" dirty="0">
                <a:solidFill>
                  <a:srgbClr val="584099"/>
                </a:solidFill>
              </a:rPr>
              <a:t> </a:t>
            </a:r>
            <a:r>
              <a:rPr lang="de-DE" sz="1200" b="1" dirty="0">
                <a:solidFill>
                  <a:srgbClr val="584099"/>
                </a:solidFill>
              </a:rPr>
              <a:t>– Westthüringen </a:t>
            </a:r>
            <a:r>
              <a:rPr lang="de-DE" sz="1200" b="1" dirty="0" err="1">
                <a:solidFill>
                  <a:srgbClr val="584099"/>
                </a:solidFill>
              </a:rPr>
              <a:t>gem.GmbH</a:t>
            </a:r>
            <a:endParaRPr lang="de-DE" sz="1200" b="1" dirty="0">
              <a:solidFill>
                <a:srgbClr val="584099"/>
              </a:solidFill>
            </a:endParaRPr>
          </a:p>
          <a:p>
            <a:pPr algn="r"/>
            <a:r>
              <a:rPr lang="de-DE" sz="1200" b="1" dirty="0">
                <a:solidFill>
                  <a:srgbClr val="584099"/>
                </a:solidFill>
              </a:rPr>
              <a:t>Unternehmensgruppe der</a:t>
            </a:r>
          </a:p>
          <a:p>
            <a:pPr algn="r"/>
            <a:r>
              <a:rPr lang="de-DE" sz="1200" b="1" dirty="0">
                <a:solidFill>
                  <a:srgbClr val="584099"/>
                </a:solidFill>
              </a:rPr>
              <a:t>Ev.-</a:t>
            </a:r>
            <a:r>
              <a:rPr lang="de-DE" sz="1200" b="1" dirty="0" err="1">
                <a:solidFill>
                  <a:srgbClr val="584099"/>
                </a:solidFill>
              </a:rPr>
              <a:t>Luth.Diakonissenhausstiftung</a:t>
            </a:r>
            <a:r>
              <a:rPr lang="de-DE" sz="1200" b="1" dirty="0">
                <a:solidFill>
                  <a:srgbClr val="584099"/>
                </a:solidFill>
              </a:rPr>
              <a:t> Eisenach</a:t>
            </a:r>
          </a:p>
          <a:p>
            <a:pPr algn="r"/>
            <a:r>
              <a:rPr lang="de-DE" sz="1200" b="1" dirty="0">
                <a:solidFill>
                  <a:srgbClr val="584099"/>
                </a:solidFill>
              </a:rPr>
              <a:t>Tel.: 03603  86 12 11</a:t>
            </a:r>
            <a:endParaRPr lang="de-DE" sz="800" b="1" dirty="0">
              <a:solidFill>
                <a:schemeClr val="bg1"/>
              </a:solidFill>
            </a:endParaRPr>
          </a:p>
        </p:txBody>
      </p:sp>
    </p:spTree>
    <p:extLst>
      <p:ext uri="{BB962C8B-B14F-4D97-AF65-F5344CB8AC3E}">
        <p14:creationId xmlns:p14="http://schemas.microsoft.com/office/powerpoint/2010/main" val="1491847254"/>
      </p:ext>
    </p:extLst>
  </p:cSld>
  <p:clrMapOvr>
    <a:masterClrMapping/>
  </p:clrMapOvr>
  <p:transition advClick="0" advTm="5000">
    <p:randomBa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1524000" y="764704"/>
            <a:ext cx="9180512" cy="6093296"/>
          </a:xfrm>
          <a:prstGeom prst="rect">
            <a:avLst/>
          </a:prstGeom>
          <a:solidFill>
            <a:srgbClr val="4E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p:cNvSpPr>
            <a:spLocks noGrp="1"/>
          </p:cNvSpPr>
          <p:nvPr>
            <p:ph type="title"/>
          </p:nvPr>
        </p:nvSpPr>
        <p:spPr>
          <a:xfrm>
            <a:off x="2207568" y="6165304"/>
            <a:ext cx="7776864" cy="360040"/>
          </a:xfrm>
        </p:spPr>
        <p:txBody>
          <a:bodyPr>
            <a:noAutofit/>
          </a:bodyPr>
          <a:lstStyle/>
          <a:p>
            <a:pPr algn="ctr"/>
            <a:r>
              <a:rPr lang="de-DE" sz="2800" cap="all" dirty="0">
                <a:solidFill>
                  <a:schemeClr val="bg1"/>
                </a:solidFill>
                <a:latin typeface="Arial" panose="020B0604020202020204" pitchFamily="34" charset="0"/>
                <a:cs typeface="Arial" panose="020B0604020202020204" pitchFamily="34" charset="0"/>
              </a:rPr>
              <a:t>Handwerker &amp; Bauernmarkt</a:t>
            </a:r>
          </a:p>
        </p:txBody>
      </p:sp>
      <p:pic>
        <p:nvPicPr>
          <p:cNvPr id="5" name="Bildplatzhalter 4"/>
          <p:cNvPicPr>
            <a:picLocks noGrp="1"/>
          </p:cNvPicPr>
          <p:nvPr>
            <p:ph type="pic" idx="1"/>
          </p:nvPr>
        </p:nvPicPr>
        <p:blipFill rotWithShape="1">
          <a:blip r:embed="rId2" cstate="screen">
            <a:extLst>
              <a:ext uri="{28A0092B-C50C-407E-A947-70E740481C1C}">
                <a14:useLocalDpi xmlns:a14="http://schemas.microsoft.com/office/drawing/2010/main"/>
              </a:ext>
            </a:extLst>
          </a:blip>
          <a:srcRect r="-132"/>
          <a:stretch/>
        </p:blipFill>
        <p:spPr>
          <a:xfrm>
            <a:off x="1524000" y="764704"/>
            <a:ext cx="9233519" cy="5222022"/>
          </a:xfrm>
        </p:spPr>
      </p:pic>
    </p:spTree>
    <p:extLst>
      <p:ext uri="{BB962C8B-B14F-4D97-AF65-F5344CB8AC3E}">
        <p14:creationId xmlns:p14="http://schemas.microsoft.com/office/powerpoint/2010/main" val="172102570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1524000" y="764704"/>
            <a:ext cx="9180512" cy="6093296"/>
          </a:xfrm>
          <a:prstGeom prst="rect">
            <a:avLst/>
          </a:prstGeom>
          <a:solidFill>
            <a:srgbClr val="004F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p:cNvSpPr>
            <a:spLocks noGrp="1"/>
          </p:cNvSpPr>
          <p:nvPr>
            <p:ph type="title"/>
          </p:nvPr>
        </p:nvSpPr>
        <p:spPr>
          <a:xfrm>
            <a:off x="2207568" y="6165304"/>
            <a:ext cx="7776864" cy="360040"/>
          </a:xfrm>
        </p:spPr>
        <p:txBody>
          <a:bodyPr>
            <a:noAutofit/>
          </a:bodyPr>
          <a:lstStyle/>
          <a:p>
            <a:pPr algn="ctr"/>
            <a:r>
              <a:rPr lang="de-DE" sz="2800" cap="all" dirty="0">
                <a:solidFill>
                  <a:schemeClr val="bg1"/>
                </a:solidFill>
                <a:latin typeface="Arial" panose="020B0604020202020204" pitchFamily="34" charset="0"/>
                <a:cs typeface="Arial" panose="020B0604020202020204" pitchFamily="34" charset="0"/>
              </a:rPr>
              <a:t>Adventsmarkt</a:t>
            </a:r>
          </a:p>
        </p:txBody>
      </p:sp>
      <p:pic>
        <p:nvPicPr>
          <p:cNvPr id="5" name="Bildplatzhalter 4"/>
          <p:cNvPicPr>
            <a:picLocks noGrp="1"/>
          </p:cNvPicPr>
          <p:nvPr>
            <p:ph type="pic" idx="1"/>
          </p:nvPr>
        </p:nvPicPr>
        <p:blipFill rotWithShape="1">
          <a:blip r:embed="rId2" cstate="screen">
            <a:extLst>
              <a:ext uri="{28A0092B-C50C-407E-A947-70E740481C1C}">
                <a14:useLocalDpi xmlns:a14="http://schemas.microsoft.com/office/drawing/2010/main"/>
              </a:ext>
            </a:extLst>
          </a:blip>
          <a:srcRect/>
          <a:stretch/>
        </p:blipFill>
        <p:spPr>
          <a:xfrm>
            <a:off x="1524001" y="764704"/>
            <a:ext cx="9214420" cy="5222022"/>
          </a:xfrm>
        </p:spPr>
      </p:pic>
    </p:spTree>
    <p:extLst>
      <p:ext uri="{BB962C8B-B14F-4D97-AF65-F5344CB8AC3E}">
        <p14:creationId xmlns:p14="http://schemas.microsoft.com/office/powerpoint/2010/main" val="207160515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1524000" y="764704"/>
            <a:ext cx="9180512" cy="6093296"/>
          </a:xfrm>
          <a:prstGeom prst="rect">
            <a:avLst/>
          </a:prstGeom>
          <a:solidFill>
            <a:srgbClr val="004F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p:cNvSpPr>
            <a:spLocks noGrp="1"/>
          </p:cNvSpPr>
          <p:nvPr>
            <p:ph type="title"/>
          </p:nvPr>
        </p:nvSpPr>
        <p:spPr>
          <a:xfrm>
            <a:off x="2207568" y="6165304"/>
            <a:ext cx="7776864" cy="360040"/>
          </a:xfrm>
        </p:spPr>
        <p:txBody>
          <a:bodyPr>
            <a:noAutofit/>
          </a:bodyPr>
          <a:lstStyle/>
          <a:p>
            <a:pPr algn="ctr"/>
            <a:r>
              <a:rPr lang="de-DE" sz="2800" cap="all" dirty="0">
                <a:solidFill>
                  <a:schemeClr val="bg1"/>
                </a:solidFill>
                <a:latin typeface="Arial" panose="020B0604020202020204" pitchFamily="34" charset="0"/>
                <a:cs typeface="Arial" panose="020B0604020202020204" pitchFamily="34" charset="0"/>
              </a:rPr>
              <a:t>Adventsmarkt</a:t>
            </a:r>
          </a:p>
        </p:txBody>
      </p:sp>
      <p:pic>
        <p:nvPicPr>
          <p:cNvPr id="5" name="Bildplatzhalter 4"/>
          <p:cNvPicPr>
            <a:picLocks noGrp="1"/>
          </p:cNvPicPr>
          <p:nvPr>
            <p:ph type="pic" idx="1"/>
          </p:nvPr>
        </p:nvPicPr>
        <p:blipFill rotWithShape="1">
          <a:blip r:embed="rId2" cstate="screen">
            <a:extLst>
              <a:ext uri="{28A0092B-C50C-407E-A947-70E740481C1C}">
                <a14:useLocalDpi xmlns:a14="http://schemas.microsoft.com/office/drawing/2010/main"/>
              </a:ext>
            </a:extLst>
          </a:blip>
          <a:srcRect/>
          <a:stretch/>
        </p:blipFill>
        <p:spPr>
          <a:xfrm>
            <a:off x="1524000" y="764704"/>
            <a:ext cx="9144000" cy="5222022"/>
          </a:xfrm>
        </p:spPr>
      </p:pic>
    </p:spTree>
    <p:extLst>
      <p:ext uri="{BB962C8B-B14F-4D97-AF65-F5344CB8AC3E}">
        <p14:creationId xmlns:p14="http://schemas.microsoft.com/office/powerpoint/2010/main" val="32191839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1524000" y="2420889"/>
            <a:ext cx="9144000" cy="1323439"/>
          </a:xfrm>
          <a:prstGeom prst="rect">
            <a:avLst/>
          </a:prstGeom>
          <a:noFill/>
        </p:spPr>
        <p:txBody>
          <a:bodyPr wrap="square" rtlCol="0">
            <a:spAutoFit/>
          </a:bodyPr>
          <a:lstStyle/>
          <a:p>
            <a:pPr algn="ctr"/>
            <a:r>
              <a:rPr lang="de-DE" sz="8000" dirty="0">
                <a:latin typeface="Arial" panose="020B0604020202020204" pitchFamily="34" charset="0"/>
                <a:cs typeface="Arial" panose="020B0604020202020204" pitchFamily="34" charset="0"/>
              </a:rPr>
              <a:t>Tochterfirmen</a:t>
            </a:r>
          </a:p>
        </p:txBody>
      </p:sp>
    </p:spTree>
    <p:extLst>
      <p:ext uri="{BB962C8B-B14F-4D97-AF65-F5344CB8AC3E}">
        <p14:creationId xmlns:p14="http://schemas.microsoft.com/office/powerpoint/2010/main" val="403715986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Manufact_gGmbH_Logo Kopie.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84232" y="6165304"/>
            <a:ext cx="2376264" cy="529662"/>
          </a:xfrm>
          <a:prstGeom prst="rect">
            <a:avLst/>
          </a:prstGeom>
        </p:spPr>
      </p:pic>
      <p:pic>
        <p:nvPicPr>
          <p:cNvPr id="4" name="Bild 3" descr="Weidenflechten-Helbing (1).jpg"/>
          <p:cNvPicPr>
            <a:picLocks noChangeAspect="1"/>
          </p:cNvPicPr>
          <p:nvPr/>
        </p:nvPicPr>
        <p:blipFill rotWithShape="1">
          <a:blip r:embed="rId3" cstate="screen">
            <a:extLst>
              <a:ext uri="{28A0092B-C50C-407E-A947-70E740481C1C}">
                <a14:useLocalDpi xmlns:a14="http://schemas.microsoft.com/office/drawing/2010/main"/>
              </a:ext>
            </a:extLst>
          </a:blip>
          <a:srcRect l="-68"/>
          <a:stretch/>
        </p:blipFill>
        <p:spPr>
          <a:xfrm>
            <a:off x="1517748" y="754079"/>
            <a:ext cx="9144000" cy="5213152"/>
          </a:xfrm>
          <a:prstGeom prst="rect">
            <a:avLst/>
          </a:prstGeom>
        </p:spPr>
      </p:pic>
      <p:pic>
        <p:nvPicPr>
          <p:cNvPr id="6" name="Bild 5" descr="Manufact_Flechtwerkgestaltung_Logo.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47528" y="6192688"/>
            <a:ext cx="2779576" cy="548680"/>
          </a:xfrm>
          <a:prstGeom prst="rect">
            <a:avLst/>
          </a:prstGeom>
        </p:spPr>
      </p:pic>
    </p:spTree>
    <p:extLst>
      <p:ext uri="{BB962C8B-B14F-4D97-AF65-F5344CB8AC3E}">
        <p14:creationId xmlns:p14="http://schemas.microsoft.com/office/powerpoint/2010/main" val="310073072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Manufact_gGmbH_Logo Kopie.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84232" y="6165304"/>
            <a:ext cx="2376264" cy="529662"/>
          </a:xfrm>
          <a:prstGeom prst="rect">
            <a:avLst/>
          </a:prstGeom>
        </p:spPr>
      </p:pic>
      <p:pic>
        <p:nvPicPr>
          <p:cNvPr id="4" name="Bild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000" y="850700"/>
            <a:ext cx="9144000" cy="5116531"/>
          </a:xfrm>
          <a:prstGeom prst="rect">
            <a:avLst/>
          </a:prstGeom>
        </p:spPr>
      </p:pic>
      <p:pic>
        <p:nvPicPr>
          <p:cNvPr id="6" name="Bild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47528" y="6192689"/>
            <a:ext cx="2779576" cy="548679"/>
          </a:xfrm>
          <a:prstGeom prst="rect">
            <a:avLst/>
          </a:prstGeom>
        </p:spPr>
      </p:pic>
    </p:spTree>
    <p:extLst>
      <p:ext uri="{BB962C8B-B14F-4D97-AF65-F5344CB8AC3E}">
        <p14:creationId xmlns:p14="http://schemas.microsoft.com/office/powerpoint/2010/main" val="252294847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Manufact_gGmbH_Logo Kopie.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84232" y="6165304"/>
            <a:ext cx="2376264" cy="529662"/>
          </a:xfrm>
          <a:prstGeom prst="rect">
            <a:avLst/>
          </a:prstGeom>
        </p:spPr>
      </p:pic>
      <p:pic>
        <p:nvPicPr>
          <p:cNvPr id="4" name="Bild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000" y="850700"/>
            <a:ext cx="9144000" cy="5116531"/>
          </a:xfrm>
          <a:prstGeom prst="rect">
            <a:avLst/>
          </a:prstGeom>
        </p:spPr>
      </p:pic>
      <p:pic>
        <p:nvPicPr>
          <p:cNvPr id="6" name="Bild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47528" y="6207761"/>
            <a:ext cx="2779576" cy="518532"/>
          </a:xfrm>
          <a:prstGeom prst="rect">
            <a:avLst/>
          </a:prstGeom>
        </p:spPr>
      </p:pic>
    </p:spTree>
    <p:extLst>
      <p:ext uri="{BB962C8B-B14F-4D97-AF65-F5344CB8AC3E}">
        <p14:creationId xmlns:p14="http://schemas.microsoft.com/office/powerpoint/2010/main" val="122604934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Manufact_gGmbH_Logo Kopie.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84232" y="6165304"/>
            <a:ext cx="2376264" cy="529662"/>
          </a:xfrm>
          <a:prstGeom prst="rect">
            <a:avLst/>
          </a:prstGeom>
        </p:spPr>
      </p:pic>
      <p:pic>
        <p:nvPicPr>
          <p:cNvPr id="4" name="Bild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001" y="850700"/>
            <a:ext cx="9143999" cy="5116531"/>
          </a:xfrm>
          <a:prstGeom prst="rect">
            <a:avLst/>
          </a:prstGeom>
        </p:spPr>
      </p:pic>
      <p:pic>
        <p:nvPicPr>
          <p:cNvPr id="6" name="Bild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47528" y="6214615"/>
            <a:ext cx="2779576" cy="504824"/>
          </a:xfrm>
          <a:prstGeom prst="rect">
            <a:avLst/>
          </a:prstGeom>
        </p:spPr>
      </p:pic>
    </p:spTree>
    <p:extLst>
      <p:ext uri="{BB962C8B-B14F-4D97-AF65-F5344CB8AC3E}">
        <p14:creationId xmlns:p14="http://schemas.microsoft.com/office/powerpoint/2010/main" val="423316196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Manufact_gGmbH_Logo Kopie.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84232" y="6165304"/>
            <a:ext cx="2376264" cy="529662"/>
          </a:xfrm>
          <a:prstGeom prst="rect">
            <a:avLst/>
          </a:prstGeom>
        </p:spPr>
      </p:pic>
      <p:pic>
        <p:nvPicPr>
          <p:cNvPr id="4" name="Bild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001" y="850699"/>
            <a:ext cx="9180513" cy="5242597"/>
          </a:xfrm>
          <a:prstGeom prst="rect">
            <a:avLst/>
          </a:prstGeom>
        </p:spPr>
      </p:pic>
      <p:pic>
        <p:nvPicPr>
          <p:cNvPr id="6" name="Bild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20765" y="6214615"/>
            <a:ext cx="2233103" cy="504824"/>
          </a:xfrm>
          <a:prstGeom prst="rect">
            <a:avLst/>
          </a:prstGeom>
        </p:spPr>
      </p:pic>
    </p:spTree>
    <p:extLst>
      <p:ext uri="{BB962C8B-B14F-4D97-AF65-F5344CB8AC3E}">
        <p14:creationId xmlns:p14="http://schemas.microsoft.com/office/powerpoint/2010/main" val="111156957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20337" y="5877273"/>
            <a:ext cx="1164931" cy="1164931"/>
          </a:xfrm>
          <a:prstGeom prst="rect">
            <a:avLst/>
          </a:prstGeom>
        </p:spPr>
      </p:pic>
      <p:pic>
        <p:nvPicPr>
          <p:cNvPr id="4" name="Bild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000" y="850699"/>
            <a:ext cx="9144000" cy="5242597"/>
          </a:xfrm>
          <a:prstGeom prst="rect">
            <a:avLst/>
          </a:prstGeom>
        </p:spPr>
      </p:pic>
      <p:sp>
        <p:nvSpPr>
          <p:cNvPr id="5" name="Titel 1"/>
          <p:cNvSpPr>
            <a:spLocks noGrp="1"/>
          </p:cNvSpPr>
          <p:nvPr>
            <p:ph type="title"/>
          </p:nvPr>
        </p:nvSpPr>
        <p:spPr>
          <a:xfrm>
            <a:off x="1703512" y="6165304"/>
            <a:ext cx="8496944" cy="566738"/>
          </a:xfrm>
        </p:spPr>
        <p:txBody>
          <a:bodyPr>
            <a:noAutofit/>
          </a:bodyPr>
          <a:lstStyle/>
          <a:p>
            <a:r>
              <a:rPr lang="de-DE" baseline="30000" dirty="0">
                <a:latin typeface="Arial"/>
                <a:cs typeface="Arial"/>
              </a:rPr>
              <a:t>Wohn- und Pflegezentrum „Brunnenhof“</a:t>
            </a:r>
          </a:p>
        </p:txBody>
      </p:sp>
    </p:spTree>
    <p:extLst>
      <p:ext uri="{BB962C8B-B14F-4D97-AF65-F5344CB8AC3E}">
        <p14:creationId xmlns:p14="http://schemas.microsoft.com/office/powerpoint/2010/main" val="190151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1" name="Gruppieren 12"/>
          <p:cNvGrpSpPr>
            <a:grpSpLocks/>
          </p:cNvGrpSpPr>
          <p:nvPr/>
        </p:nvGrpSpPr>
        <p:grpSpPr bwMode="auto">
          <a:xfrm>
            <a:off x="1703389" y="163514"/>
            <a:ext cx="8734425" cy="6543675"/>
            <a:chOff x="179388" y="163513"/>
            <a:chExt cx="8734425" cy="6543675"/>
          </a:xfrm>
        </p:grpSpPr>
        <p:pic>
          <p:nvPicPr>
            <p:cNvPr id="12293" name="Picture 10"/>
            <p:cNvPicPr>
              <a:picLocks noChangeAspect="1" noChangeArrowheads="1"/>
            </p:cNvPicPr>
            <p:nvPr/>
          </p:nvPicPr>
          <p:blipFill>
            <a:blip r:embed="rId2" cstate="print"/>
            <a:srcRect/>
            <a:stretch>
              <a:fillRect/>
            </a:stretch>
          </p:blipFill>
          <p:spPr bwMode="auto">
            <a:xfrm>
              <a:off x="1868488" y="1706563"/>
              <a:ext cx="6591300" cy="4602162"/>
            </a:xfrm>
            <a:prstGeom prst="rect">
              <a:avLst/>
            </a:prstGeom>
            <a:noFill/>
            <a:ln w="9525">
              <a:noFill/>
              <a:miter lim="800000"/>
              <a:headEnd/>
              <a:tailEnd/>
            </a:ln>
          </p:spPr>
        </p:pic>
        <p:sp>
          <p:nvSpPr>
            <p:cNvPr id="12294" name="Rechteck 13"/>
            <p:cNvSpPr>
              <a:spLocks noChangeArrowheads="1"/>
            </p:cNvSpPr>
            <p:nvPr/>
          </p:nvSpPr>
          <p:spPr bwMode="auto">
            <a:xfrm>
              <a:off x="179388" y="163513"/>
              <a:ext cx="8064500" cy="1311275"/>
            </a:xfrm>
            <a:prstGeom prst="rect">
              <a:avLst/>
            </a:prstGeom>
            <a:noFill/>
            <a:ln w="9525">
              <a:noFill/>
              <a:miter lim="800000"/>
              <a:headEnd/>
              <a:tailEnd/>
            </a:ln>
          </p:spPr>
          <p:txBody>
            <a:bodyPr>
              <a:spAutoFit/>
            </a:bodyPr>
            <a:lstStyle/>
            <a:p>
              <a:r>
                <a:rPr lang="de-DE" sz="2000" b="1" dirty="0" err="1">
                  <a:solidFill>
                    <a:srgbClr val="584099"/>
                  </a:solidFill>
                  <a:latin typeface="Arial Black" pitchFamily="34" charset="0"/>
                </a:rPr>
                <a:t>Diako</a:t>
              </a:r>
              <a:r>
                <a:rPr lang="de-DE" sz="2000" b="1" dirty="0">
                  <a:solidFill>
                    <a:srgbClr val="584099"/>
                  </a:solidFill>
                  <a:latin typeface="Arial Black" pitchFamily="34" charset="0"/>
                </a:rPr>
                <a:t> Diakonie-Verbund Eisenach </a:t>
              </a:r>
              <a:r>
                <a:rPr lang="de-DE" sz="2000" b="1" dirty="0" err="1">
                  <a:solidFill>
                    <a:srgbClr val="584099"/>
                  </a:solidFill>
                  <a:latin typeface="Arial Black" pitchFamily="34" charset="0"/>
                </a:rPr>
                <a:t>gem.GmbH</a:t>
              </a:r>
              <a:endParaRPr lang="de-DE" sz="2000" b="1" dirty="0">
                <a:solidFill>
                  <a:srgbClr val="584099"/>
                </a:solidFill>
                <a:latin typeface="Arial Black" pitchFamily="34" charset="0"/>
              </a:endParaRPr>
            </a:p>
            <a:p>
              <a:r>
                <a:rPr lang="de-DE" sz="2000" b="1" dirty="0">
                  <a:solidFill>
                    <a:srgbClr val="584099"/>
                  </a:solidFill>
                  <a:latin typeface="Arial Black" pitchFamily="34" charset="0"/>
                </a:rPr>
                <a:t>Bereich Bad Langensalza</a:t>
              </a:r>
            </a:p>
            <a:p>
              <a:endParaRPr lang="de-DE" sz="2000" b="1" dirty="0">
                <a:solidFill>
                  <a:srgbClr val="584099"/>
                </a:solidFill>
                <a:latin typeface="Arial Black" pitchFamily="34" charset="0"/>
              </a:endParaRPr>
            </a:p>
            <a:p>
              <a:r>
                <a:rPr lang="de-DE" sz="2000" b="1" i="1" dirty="0">
                  <a:solidFill>
                    <a:srgbClr val="584099"/>
                  </a:solidFill>
                  <a:latin typeface="Arial Black" pitchFamily="34" charset="0"/>
                </a:rPr>
                <a:t>Stiftsgut </a:t>
              </a:r>
              <a:r>
                <a:rPr lang="de-DE" sz="2000" b="1" i="1" dirty="0" err="1">
                  <a:solidFill>
                    <a:srgbClr val="584099"/>
                  </a:solidFill>
                  <a:latin typeface="Arial Black" pitchFamily="34" charset="0"/>
                </a:rPr>
                <a:t>Nägelstedt</a:t>
              </a:r>
              <a:endParaRPr lang="de-DE" sz="2000" b="1" i="1" dirty="0">
                <a:solidFill>
                  <a:srgbClr val="584099"/>
                </a:solidFill>
                <a:latin typeface="Arial Black" pitchFamily="34" charset="0"/>
              </a:endParaRPr>
            </a:p>
          </p:txBody>
        </p:sp>
        <p:pic>
          <p:nvPicPr>
            <p:cNvPr id="12295" name="Picture 5"/>
            <p:cNvPicPr>
              <a:picLocks noChangeAspect="1" noChangeArrowheads="1"/>
            </p:cNvPicPr>
            <p:nvPr/>
          </p:nvPicPr>
          <p:blipFill>
            <a:blip r:embed="rId3" cstate="print"/>
            <a:srcRect/>
            <a:stretch>
              <a:fillRect/>
            </a:stretch>
          </p:blipFill>
          <p:spPr bwMode="auto">
            <a:xfrm>
              <a:off x="7718425" y="260350"/>
              <a:ext cx="1144588" cy="1152525"/>
            </a:xfrm>
            <a:prstGeom prst="rect">
              <a:avLst/>
            </a:prstGeom>
            <a:noFill/>
            <a:ln w="9525">
              <a:noFill/>
              <a:miter lim="800000"/>
              <a:headEnd/>
              <a:tailEnd/>
            </a:ln>
          </p:spPr>
        </p:pic>
        <p:pic>
          <p:nvPicPr>
            <p:cNvPr id="12296" name="Picture 6" descr="DiakonieMD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729538" y="6411913"/>
              <a:ext cx="1184275" cy="295275"/>
            </a:xfrm>
            <a:prstGeom prst="rect">
              <a:avLst/>
            </a:prstGeom>
            <a:noFill/>
            <a:ln w="9525">
              <a:noFill/>
              <a:miter lim="800000"/>
              <a:headEnd/>
              <a:tailEnd/>
            </a:ln>
          </p:spPr>
        </p:pic>
        <p:pic>
          <p:nvPicPr>
            <p:cNvPr id="12297" name="Picture 13"/>
            <p:cNvPicPr>
              <a:picLocks noChangeAspect="1" noChangeArrowheads="1"/>
            </p:cNvPicPr>
            <p:nvPr/>
          </p:nvPicPr>
          <p:blipFill>
            <a:blip r:embed="rId5" cstate="print"/>
            <a:srcRect/>
            <a:stretch>
              <a:fillRect/>
            </a:stretch>
          </p:blipFill>
          <p:spPr bwMode="auto">
            <a:xfrm>
              <a:off x="6770688" y="1557338"/>
              <a:ext cx="2122487" cy="1931987"/>
            </a:xfrm>
            <a:prstGeom prst="rect">
              <a:avLst/>
            </a:prstGeom>
            <a:noFill/>
            <a:ln w="9525">
              <a:noFill/>
              <a:miter lim="800000"/>
              <a:headEnd/>
              <a:tailEnd/>
            </a:ln>
          </p:spPr>
        </p:pic>
        <p:pic>
          <p:nvPicPr>
            <p:cNvPr id="12298" name="Picture 1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1219491">
              <a:off x="539750" y="1700213"/>
              <a:ext cx="4097338" cy="3403600"/>
            </a:xfrm>
            <a:prstGeom prst="rect">
              <a:avLst/>
            </a:prstGeom>
            <a:noFill/>
            <a:ln w="9525">
              <a:noFill/>
              <a:miter lim="800000"/>
              <a:headEnd/>
              <a:tailEnd/>
            </a:ln>
          </p:spPr>
        </p:pic>
        <p:sp>
          <p:nvSpPr>
            <p:cNvPr id="12299" name="Rechteck 13"/>
            <p:cNvSpPr>
              <a:spLocks noChangeArrowheads="1"/>
            </p:cNvSpPr>
            <p:nvPr/>
          </p:nvSpPr>
          <p:spPr bwMode="auto">
            <a:xfrm>
              <a:off x="467544" y="5229200"/>
              <a:ext cx="5040313" cy="1128712"/>
            </a:xfrm>
            <a:prstGeom prst="rect">
              <a:avLst/>
            </a:prstGeom>
            <a:solidFill>
              <a:srgbClr val="FFFF99"/>
            </a:solidFill>
            <a:ln w="9525">
              <a:noFill/>
              <a:miter lim="800000"/>
              <a:headEnd/>
              <a:tailEnd/>
            </a:ln>
          </p:spPr>
          <p:txBody>
            <a:bodyPr>
              <a:spAutoFit/>
            </a:bodyPr>
            <a:lstStyle/>
            <a:p>
              <a:r>
                <a:rPr lang="de-DE" sz="2800" b="1">
                  <a:solidFill>
                    <a:srgbClr val="584099"/>
                  </a:solidFill>
                  <a:latin typeface="Arial Black" pitchFamily="34" charset="0"/>
                </a:rPr>
                <a:t>Landwirtschaft</a:t>
              </a:r>
            </a:p>
            <a:p>
              <a:r>
                <a:rPr lang="de-DE" sz="2000" b="1">
                  <a:solidFill>
                    <a:srgbClr val="584099"/>
                  </a:solidFill>
                  <a:latin typeface="Arial Black" pitchFamily="34" charset="0"/>
                </a:rPr>
                <a:t>Enten, Gänse, Schweine, Rinder, Bienen, Eier, Tomaten und mehr…</a:t>
              </a:r>
              <a:endParaRPr lang="de-DE" sz="2000"/>
            </a:p>
          </p:txBody>
        </p:sp>
      </p:grpSp>
      <p:sp>
        <p:nvSpPr>
          <p:cNvPr id="12" name="Rechteck 13"/>
          <p:cNvSpPr>
            <a:spLocks noChangeArrowheads="1"/>
          </p:cNvSpPr>
          <p:nvPr/>
        </p:nvSpPr>
        <p:spPr bwMode="auto">
          <a:xfrm>
            <a:off x="5736356" y="620688"/>
            <a:ext cx="3455988" cy="861774"/>
          </a:xfrm>
          <a:prstGeom prst="rect">
            <a:avLst/>
          </a:prstGeom>
          <a:noFill/>
          <a:ln w="9525">
            <a:noFill/>
            <a:miter lim="800000"/>
            <a:headEnd/>
            <a:tailEnd/>
          </a:ln>
        </p:spPr>
        <p:txBody>
          <a:bodyPr>
            <a:spAutoFit/>
          </a:bodyPr>
          <a:lstStyle/>
          <a:p>
            <a:pPr algn="r"/>
            <a:r>
              <a:rPr lang="de-DE" sz="1400" b="1" dirty="0" err="1">
                <a:solidFill>
                  <a:srgbClr val="584099"/>
                </a:solidFill>
              </a:rPr>
              <a:t>Diako</a:t>
            </a:r>
            <a:r>
              <a:rPr lang="de-DE" sz="1200" dirty="0">
                <a:solidFill>
                  <a:srgbClr val="584099"/>
                </a:solidFill>
              </a:rPr>
              <a:t> </a:t>
            </a:r>
            <a:r>
              <a:rPr lang="de-DE" sz="1200" b="1" dirty="0">
                <a:solidFill>
                  <a:srgbClr val="584099"/>
                </a:solidFill>
              </a:rPr>
              <a:t>– Westthüringen </a:t>
            </a:r>
            <a:r>
              <a:rPr lang="de-DE" sz="1200" b="1" dirty="0" err="1">
                <a:solidFill>
                  <a:srgbClr val="584099"/>
                </a:solidFill>
              </a:rPr>
              <a:t>gem.GmbH</a:t>
            </a:r>
            <a:endParaRPr lang="de-DE" sz="1200" b="1" dirty="0">
              <a:solidFill>
                <a:srgbClr val="584099"/>
              </a:solidFill>
            </a:endParaRPr>
          </a:p>
          <a:p>
            <a:pPr algn="r"/>
            <a:r>
              <a:rPr lang="de-DE" sz="1200" b="1" dirty="0">
                <a:solidFill>
                  <a:srgbClr val="584099"/>
                </a:solidFill>
              </a:rPr>
              <a:t>Unternehmensgruppe der</a:t>
            </a:r>
          </a:p>
          <a:p>
            <a:pPr algn="r"/>
            <a:r>
              <a:rPr lang="de-DE" sz="1200" b="1" dirty="0">
                <a:solidFill>
                  <a:srgbClr val="584099"/>
                </a:solidFill>
              </a:rPr>
              <a:t>Ev.-</a:t>
            </a:r>
            <a:r>
              <a:rPr lang="de-DE" sz="1200" b="1" dirty="0" err="1">
                <a:solidFill>
                  <a:srgbClr val="584099"/>
                </a:solidFill>
              </a:rPr>
              <a:t>Luth.Diakonissenhausstiftung</a:t>
            </a:r>
            <a:r>
              <a:rPr lang="de-DE" sz="1200" b="1" dirty="0">
                <a:solidFill>
                  <a:srgbClr val="584099"/>
                </a:solidFill>
              </a:rPr>
              <a:t> Eisenach</a:t>
            </a:r>
          </a:p>
          <a:p>
            <a:pPr algn="r"/>
            <a:r>
              <a:rPr lang="de-DE" sz="1200" b="1" dirty="0">
                <a:solidFill>
                  <a:srgbClr val="584099"/>
                </a:solidFill>
              </a:rPr>
              <a:t>Tel.: 03603  86 12 11</a:t>
            </a:r>
            <a:endParaRPr lang="de-DE" sz="800" b="1" dirty="0">
              <a:solidFill>
                <a:schemeClr val="bg1"/>
              </a:solidFill>
            </a:endParaRPr>
          </a:p>
        </p:txBody>
      </p:sp>
    </p:spTree>
    <p:extLst>
      <p:ext uri="{BB962C8B-B14F-4D97-AF65-F5344CB8AC3E}">
        <p14:creationId xmlns:p14="http://schemas.microsoft.com/office/powerpoint/2010/main" val="1466650753"/>
      </p:ext>
    </p:extLst>
  </p:cSld>
  <p:clrMapOvr>
    <a:masterClrMapping/>
  </p:clrMapOvr>
  <p:transition>
    <p:wheel spokes="8"/>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20337" y="5877273"/>
            <a:ext cx="1164931" cy="1164931"/>
          </a:xfrm>
          <a:prstGeom prst="rect">
            <a:avLst/>
          </a:prstGeom>
        </p:spPr>
      </p:pic>
      <p:pic>
        <p:nvPicPr>
          <p:cNvPr id="4" name="Bild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000" y="850699"/>
            <a:ext cx="9144000" cy="5242597"/>
          </a:xfrm>
          <a:prstGeom prst="rect">
            <a:avLst/>
          </a:prstGeom>
        </p:spPr>
      </p:pic>
      <p:sp>
        <p:nvSpPr>
          <p:cNvPr id="5" name="Titel 1"/>
          <p:cNvSpPr>
            <a:spLocks noGrp="1"/>
          </p:cNvSpPr>
          <p:nvPr>
            <p:ph type="title"/>
          </p:nvPr>
        </p:nvSpPr>
        <p:spPr>
          <a:xfrm>
            <a:off x="1703512" y="6165304"/>
            <a:ext cx="8496944" cy="566738"/>
          </a:xfrm>
        </p:spPr>
        <p:txBody>
          <a:bodyPr>
            <a:noAutofit/>
          </a:bodyPr>
          <a:lstStyle/>
          <a:p>
            <a:r>
              <a:rPr lang="de-DE" baseline="30000" dirty="0">
                <a:latin typeface="Arial"/>
                <a:cs typeface="Arial"/>
              </a:rPr>
              <a:t>Wohn- und Pflegezentrum „Am Hainich“</a:t>
            </a:r>
          </a:p>
        </p:txBody>
      </p:sp>
    </p:spTree>
    <p:extLst>
      <p:ext uri="{BB962C8B-B14F-4D97-AF65-F5344CB8AC3E}">
        <p14:creationId xmlns:p14="http://schemas.microsoft.com/office/powerpoint/2010/main" val="42234368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20337" y="5877273"/>
            <a:ext cx="1164931" cy="1164931"/>
          </a:xfrm>
          <a:prstGeom prst="rect">
            <a:avLst/>
          </a:prstGeom>
        </p:spPr>
      </p:pic>
      <p:pic>
        <p:nvPicPr>
          <p:cNvPr id="4" name="Bild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000" y="850699"/>
            <a:ext cx="9144000" cy="5242597"/>
          </a:xfrm>
          <a:prstGeom prst="rect">
            <a:avLst/>
          </a:prstGeom>
        </p:spPr>
      </p:pic>
      <p:sp>
        <p:nvSpPr>
          <p:cNvPr id="5" name="Titel 1"/>
          <p:cNvSpPr>
            <a:spLocks noGrp="1"/>
          </p:cNvSpPr>
          <p:nvPr>
            <p:ph type="title"/>
          </p:nvPr>
        </p:nvSpPr>
        <p:spPr>
          <a:xfrm>
            <a:off x="1703512" y="6165304"/>
            <a:ext cx="8496944" cy="566738"/>
          </a:xfrm>
        </p:spPr>
        <p:txBody>
          <a:bodyPr>
            <a:noAutofit/>
          </a:bodyPr>
          <a:lstStyle/>
          <a:p>
            <a:r>
              <a:rPr lang="de-DE" baseline="30000" dirty="0">
                <a:latin typeface="Arial"/>
                <a:cs typeface="Arial"/>
              </a:rPr>
              <a:t>Wohn- und Pflegezentrum „Am Lindenbühl“</a:t>
            </a:r>
          </a:p>
        </p:txBody>
      </p:sp>
    </p:spTree>
    <p:extLst>
      <p:ext uri="{BB962C8B-B14F-4D97-AF65-F5344CB8AC3E}">
        <p14:creationId xmlns:p14="http://schemas.microsoft.com/office/powerpoint/2010/main" val="97489113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20337" y="5877273"/>
            <a:ext cx="1164931" cy="1164931"/>
          </a:xfrm>
          <a:prstGeom prst="rect">
            <a:avLst/>
          </a:prstGeom>
        </p:spPr>
      </p:pic>
      <p:pic>
        <p:nvPicPr>
          <p:cNvPr id="4" name="Bild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000" y="850699"/>
            <a:ext cx="9144000" cy="5242597"/>
          </a:xfrm>
          <a:prstGeom prst="rect">
            <a:avLst/>
          </a:prstGeom>
        </p:spPr>
      </p:pic>
      <p:sp>
        <p:nvSpPr>
          <p:cNvPr id="5" name="Titel 1"/>
          <p:cNvSpPr>
            <a:spLocks noGrp="1"/>
          </p:cNvSpPr>
          <p:nvPr>
            <p:ph type="title"/>
          </p:nvPr>
        </p:nvSpPr>
        <p:spPr>
          <a:xfrm>
            <a:off x="1703512" y="6165304"/>
            <a:ext cx="8496944" cy="566738"/>
          </a:xfrm>
        </p:spPr>
        <p:txBody>
          <a:bodyPr>
            <a:noAutofit/>
          </a:bodyPr>
          <a:lstStyle/>
          <a:p>
            <a:r>
              <a:rPr lang="de-DE" baseline="30000" dirty="0">
                <a:latin typeface="Arial"/>
                <a:cs typeface="Arial"/>
              </a:rPr>
              <a:t>Wohn- und Pflegezentrum „Villa Weiß“</a:t>
            </a:r>
          </a:p>
        </p:txBody>
      </p:sp>
    </p:spTree>
    <p:extLst>
      <p:ext uri="{BB962C8B-B14F-4D97-AF65-F5344CB8AC3E}">
        <p14:creationId xmlns:p14="http://schemas.microsoft.com/office/powerpoint/2010/main" val="379803095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20337" y="5877273"/>
            <a:ext cx="1164931" cy="1164931"/>
          </a:xfrm>
          <a:prstGeom prst="rect">
            <a:avLst/>
          </a:prstGeom>
        </p:spPr>
      </p:pic>
      <p:pic>
        <p:nvPicPr>
          <p:cNvPr id="4" name="Bild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000" y="850699"/>
            <a:ext cx="9144000" cy="5242597"/>
          </a:xfrm>
          <a:prstGeom prst="rect">
            <a:avLst/>
          </a:prstGeom>
        </p:spPr>
      </p:pic>
      <p:sp>
        <p:nvSpPr>
          <p:cNvPr id="5" name="Titel 1"/>
          <p:cNvSpPr>
            <a:spLocks noGrp="1"/>
          </p:cNvSpPr>
          <p:nvPr>
            <p:ph type="title"/>
          </p:nvPr>
        </p:nvSpPr>
        <p:spPr>
          <a:xfrm>
            <a:off x="1703512" y="6165304"/>
            <a:ext cx="8496944" cy="566738"/>
          </a:xfrm>
        </p:spPr>
        <p:txBody>
          <a:bodyPr>
            <a:noAutofit/>
          </a:bodyPr>
          <a:lstStyle/>
          <a:p>
            <a:r>
              <a:rPr lang="de-DE" baseline="30000" dirty="0">
                <a:latin typeface="Arial"/>
                <a:cs typeface="Arial"/>
              </a:rPr>
              <a:t>Wohn- und Pflegezentrum „Tagespflege“ / „Mobil“</a:t>
            </a:r>
          </a:p>
        </p:txBody>
      </p:sp>
    </p:spTree>
    <p:extLst>
      <p:ext uri="{BB962C8B-B14F-4D97-AF65-F5344CB8AC3E}">
        <p14:creationId xmlns:p14="http://schemas.microsoft.com/office/powerpoint/2010/main" val="200755039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218084" y="6211298"/>
            <a:ext cx="2342412" cy="530070"/>
          </a:xfrm>
          <a:prstGeom prst="rect">
            <a:avLst/>
          </a:prstGeom>
        </p:spPr>
      </p:pic>
      <p:pic>
        <p:nvPicPr>
          <p:cNvPr id="4" name="Bild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000" y="850699"/>
            <a:ext cx="9144000" cy="5242597"/>
          </a:xfrm>
          <a:prstGeom prst="rect">
            <a:avLst/>
          </a:prstGeom>
        </p:spPr>
      </p:pic>
      <p:sp>
        <p:nvSpPr>
          <p:cNvPr id="5" name="Titel 1"/>
          <p:cNvSpPr>
            <a:spLocks noGrp="1"/>
          </p:cNvSpPr>
          <p:nvPr>
            <p:ph type="title"/>
          </p:nvPr>
        </p:nvSpPr>
        <p:spPr>
          <a:xfrm>
            <a:off x="1703512" y="6165304"/>
            <a:ext cx="5760640" cy="576064"/>
          </a:xfrm>
        </p:spPr>
        <p:txBody>
          <a:bodyPr>
            <a:noAutofit/>
          </a:bodyPr>
          <a:lstStyle/>
          <a:p>
            <a:r>
              <a:rPr lang="de-DE" baseline="30000" dirty="0">
                <a:latin typeface="Arial"/>
                <a:cs typeface="Arial"/>
              </a:rPr>
              <a:t>Mühlhausen</a:t>
            </a:r>
          </a:p>
        </p:txBody>
      </p:sp>
    </p:spTree>
    <p:extLst>
      <p:ext uri="{BB962C8B-B14F-4D97-AF65-F5344CB8AC3E}">
        <p14:creationId xmlns:p14="http://schemas.microsoft.com/office/powerpoint/2010/main" val="364596934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218084" y="6211298"/>
            <a:ext cx="2342412" cy="530070"/>
          </a:xfrm>
          <a:prstGeom prst="rect">
            <a:avLst/>
          </a:prstGeom>
        </p:spPr>
      </p:pic>
      <p:pic>
        <p:nvPicPr>
          <p:cNvPr id="4" name="Bild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000" y="850699"/>
            <a:ext cx="9144000" cy="5242597"/>
          </a:xfrm>
          <a:prstGeom prst="rect">
            <a:avLst/>
          </a:prstGeom>
        </p:spPr>
      </p:pic>
      <p:sp>
        <p:nvSpPr>
          <p:cNvPr id="5" name="Titel 1"/>
          <p:cNvSpPr>
            <a:spLocks noGrp="1"/>
          </p:cNvSpPr>
          <p:nvPr>
            <p:ph type="title"/>
          </p:nvPr>
        </p:nvSpPr>
        <p:spPr>
          <a:xfrm>
            <a:off x="1703512" y="6165304"/>
            <a:ext cx="5760640" cy="576064"/>
          </a:xfrm>
        </p:spPr>
        <p:txBody>
          <a:bodyPr>
            <a:noAutofit/>
          </a:bodyPr>
          <a:lstStyle/>
          <a:p>
            <a:r>
              <a:rPr lang="de-DE" baseline="30000" dirty="0">
                <a:latin typeface="Arial"/>
                <a:cs typeface="Arial"/>
              </a:rPr>
              <a:t>Bad Langensalza</a:t>
            </a:r>
          </a:p>
        </p:txBody>
      </p:sp>
      <p:sp>
        <p:nvSpPr>
          <p:cNvPr id="2" name="Textfeld 1"/>
          <p:cNvSpPr txBox="1"/>
          <p:nvPr/>
        </p:nvSpPr>
        <p:spPr>
          <a:xfrm>
            <a:off x="6110641" y="6324771"/>
            <a:ext cx="184666" cy="369332"/>
          </a:xfrm>
          <a:prstGeom prst="rect">
            <a:avLst/>
          </a:prstGeom>
          <a:noFill/>
        </p:spPr>
        <p:txBody>
          <a:bodyPr wrap="none" rtlCol="0">
            <a:spAutoFit/>
          </a:bodyPr>
          <a:lstStyle/>
          <a:p>
            <a:endParaRPr lang="de-DE" dirty="0"/>
          </a:p>
        </p:txBody>
      </p:sp>
    </p:spTree>
    <p:extLst>
      <p:ext uri="{BB962C8B-B14F-4D97-AF65-F5344CB8AC3E}">
        <p14:creationId xmlns:p14="http://schemas.microsoft.com/office/powerpoint/2010/main" val="66057563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48329" y="6183018"/>
            <a:ext cx="1379563" cy="643270"/>
          </a:xfrm>
          <a:prstGeom prst="rect">
            <a:avLst/>
          </a:prstGeom>
        </p:spPr>
      </p:pic>
      <p:pic>
        <p:nvPicPr>
          <p:cNvPr id="4" name="Bild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000" y="850699"/>
            <a:ext cx="9144000" cy="5242597"/>
          </a:xfrm>
          <a:prstGeom prst="rect">
            <a:avLst/>
          </a:prstGeom>
        </p:spPr>
      </p:pic>
      <p:pic>
        <p:nvPicPr>
          <p:cNvPr id="7" name="Bild 6" descr="Logo_Ostermann.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47528" y="6093297"/>
            <a:ext cx="3600400" cy="725869"/>
          </a:xfrm>
          <a:prstGeom prst="rect">
            <a:avLst/>
          </a:prstGeom>
        </p:spPr>
      </p:pic>
    </p:spTree>
    <p:extLst>
      <p:ext uri="{BB962C8B-B14F-4D97-AF65-F5344CB8AC3E}">
        <p14:creationId xmlns:p14="http://schemas.microsoft.com/office/powerpoint/2010/main" val="319607071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74096" y="1124744"/>
            <a:ext cx="5486400" cy="566738"/>
          </a:xfrm>
        </p:spPr>
        <p:txBody>
          <a:bodyPr>
            <a:normAutofit fontScale="90000"/>
          </a:bodyPr>
          <a:lstStyle/>
          <a:p>
            <a:r>
              <a:rPr lang="de-DE" dirty="0">
                <a:solidFill>
                  <a:srgbClr val="00B0F0"/>
                </a:solidFill>
              </a:rPr>
              <a:t>Zusammenarbeit mit Kirchgemeinden, Kirchenkreis und Ehrenamt</a:t>
            </a:r>
          </a:p>
        </p:txBody>
      </p:sp>
      <p:sp>
        <p:nvSpPr>
          <p:cNvPr id="4" name="Textplatzhalter 3"/>
          <p:cNvSpPr>
            <a:spLocks noGrp="1"/>
          </p:cNvSpPr>
          <p:nvPr>
            <p:ph type="body" sz="half" idx="2"/>
          </p:nvPr>
        </p:nvSpPr>
        <p:spPr>
          <a:xfrm>
            <a:off x="5087888" y="1844824"/>
            <a:ext cx="5486400" cy="4104456"/>
          </a:xfrm>
        </p:spPr>
        <p:txBody>
          <a:bodyPr>
            <a:normAutofit lnSpcReduction="10000"/>
          </a:bodyPr>
          <a:lstStyle/>
          <a:p>
            <a:r>
              <a:rPr lang="de-DE" dirty="0"/>
              <a:t>Netzwerkarbeit mit Kirchgemeinden und Persönlichkeiten von Kirche und Diakonie ist uns außerordentlich wichtig und bietet vielfache Möglichkeiten.</a:t>
            </a:r>
          </a:p>
          <a:p>
            <a:endParaRPr lang="de-DE" dirty="0"/>
          </a:p>
          <a:p>
            <a:r>
              <a:rPr lang="de-DE" dirty="0"/>
              <a:t>Regelmäßige Andachten in allen Fachbereichen, Besuchen von Gottesdiensten, Teilnahme an Kirchgemeindefeiern und Festen sind fester Bestandteil unseres Alltages und werden auch durch Pfarrer, Gemeindeglieder und Diakone unterstützt.</a:t>
            </a:r>
          </a:p>
          <a:p>
            <a:endParaRPr lang="de-DE" dirty="0"/>
          </a:p>
          <a:p>
            <a:r>
              <a:rPr lang="de-DE" dirty="0"/>
              <a:t>Darüber hinaus gibt es die Möglichkeit für ehrenamtliches Engagement, um sinnstiftende Tätigkeiten für sich selbst zu finden und gleichzeitig praktizierte Nächstenliebe zu üben.</a:t>
            </a:r>
          </a:p>
          <a:p>
            <a:endParaRPr lang="de-DE" dirty="0"/>
          </a:p>
          <a:p>
            <a:r>
              <a:rPr lang="de-DE" dirty="0"/>
              <a:t>Gern können Sie auf uns zukommen, wir beraten Sie und stehen Vorschlägen und neuen Ideen offen gegenüber.</a:t>
            </a:r>
          </a:p>
        </p:txBody>
      </p:sp>
      <p:pic>
        <p:nvPicPr>
          <p:cNvPr id="1026" name="Picture 2" descr="C:\Users\faber\Downloads\volunteers-2729696_1920.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51384" y="1556792"/>
            <a:ext cx="5543600" cy="3695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352038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75920" y="702022"/>
            <a:ext cx="5486400" cy="566738"/>
          </a:xfrm>
        </p:spPr>
        <p:txBody>
          <a:bodyPr>
            <a:normAutofit fontScale="90000"/>
          </a:bodyPr>
          <a:lstStyle/>
          <a:p>
            <a:r>
              <a:rPr lang="de-DE" dirty="0">
                <a:solidFill>
                  <a:srgbClr val="00B0F0"/>
                </a:solidFill>
              </a:rPr>
              <a:t>Perspektiven – was liegt vor uns?</a:t>
            </a:r>
          </a:p>
        </p:txBody>
      </p:sp>
      <p:sp>
        <p:nvSpPr>
          <p:cNvPr id="4" name="Textplatzhalter 3"/>
          <p:cNvSpPr>
            <a:spLocks noGrp="1"/>
          </p:cNvSpPr>
          <p:nvPr>
            <p:ph type="body" sz="half" idx="2"/>
          </p:nvPr>
        </p:nvSpPr>
        <p:spPr>
          <a:xfrm>
            <a:off x="5375920" y="1297728"/>
            <a:ext cx="5486400" cy="4752528"/>
          </a:xfrm>
        </p:spPr>
        <p:txBody>
          <a:bodyPr>
            <a:normAutofit fontScale="92500" lnSpcReduction="20000"/>
          </a:bodyPr>
          <a:lstStyle/>
          <a:p>
            <a:r>
              <a:rPr lang="de-DE" dirty="0"/>
              <a:t>Unsere Arbeit hat sich seit unserem Bestehen wesentlich verändert. </a:t>
            </a:r>
          </a:p>
          <a:p>
            <a:endParaRPr lang="de-DE" dirty="0"/>
          </a:p>
          <a:p>
            <a:r>
              <a:rPr lang="de-DE" dirty="0"/>
              <a:t>Wir leben Inklusion, haben uns in Schule, Wohnen und Arbeit für den Sozialraum geöffnet und unsere Angebote vielschichtig und personenorientiert gestaltet. </a:t>
            </a:r>
          </a:p>
          <a:p>
            <a:endParaRPr lang="de-DE" dirty="0"/>
          </a:p>
          <a:p>
            <a:r>
              <a:rPr lang="de-DE" dirty="0"/>
              <a:t>Neue Gesetzlichkeiten (Bundesteilhabegesetz, UN-Konvention, Pflegestärkungsgesetz u.a.) werden weitere Anforderungen an unsere Dienste und Angebote stellen. Wir werden uns von stationären/teilstationären Angeboten in den nächsten Jahren hin zu ambulanten, neuen Möglichkeiten weiterentwickeln müssen.</a:t>
            </a:r>
          </a:p>
          <a:p>
            <a:endParaRPr lang="de-DE" dirty="0"/>
          </a:p>
          <a:p>
            <a:r>
              <a:rPr lang="de-DE" dirty="0"/>
              <a:t>Kleinere Wohngemeinschaften, Quartierswohnen, ambulant betreutes Wohnen, Budget für Arbeit, Arbeitsassistenz und Inklusionsfirmen sind nur einige Beispiele für diesen Weg. Dabei braucht es fachlich hochmotivierte und engagierte Mitarbeiter, die geprägt durch ein christliches Menschenbild unsere Arbeit mittragen, um auch in der Zukunft eine qualitativ exzellente Angebotsstruktur vorzuhalten.</a:t>
            </a:r>
          </a:p>
          <a:p>
            <a:endParaRPr lang="de-DE" dirty="0"/>
          </a:p>
          <a:p>
            <a:r>
              <a:rPr lang="de-DE" dirty="0"/>
              <a:t>Darauf sind wir gut vorbereitet und sehen diese Herausforderungen als Chancen.</a:t>
            </a:r>
          </a:p>
        </p:txBody>
      </p:sp>
      <p:pic>
        <p:nvPicPr>
          <p:cNvPr id="2050" name="Picture 2" descr="C:\Users\faber\AppData\Local\Microsoft\Windows\Temporary Internet Files\Content.IE5\41OVMZ76\countryside-1149680_1920.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919536" y="1412776"/>
            <a:ext cx="3284220" cy="2693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94128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1524001" y="836712"/>
            <a:ext cx="9144000" cy="369332"/>
          </a:xfrm>
          <a:prstGeom prst="rect">
            <a:avLst/>
          </a:prstGeom>
          <a:solidFill>
            <a:srgbClr val="00B0F0"/>
          </a:solidFill>
          <a:effectLst/>
        </p:spPr>
        <p:txBody>
          <a:bodyPr wrap="square" rtlCol="0">
            <a:spAutoFit/>
          </a:bodyPr>
          <a:lstStyle/>
          <a:p>
            <a:endParaRPr lang="de-DE" dirty="0"/>
          </a:p>
        </p:txBody>
      </p:sp>
      <p:sp>
        <p:nvSpPr>
          <p:cNvPr id="2" name="Textfeld 1"/>
          <p:cNvSpPr txBox="1"/>
          <p:nvPr/>
        </p:nvSpPr>
        <p:spPr>
          <a:xfrm>
            <a:off x="1919536" y="2708921"/>
            <a:ext cx="8424936" cy="3170099"/>
          </a:xfrm>
          <a:prstGeom prst="rect">
            <a:avLst/>
          </a:prstGeom>
          <a:noFill/>
        </p:spPr>
        <p:txBody>
          <a:bodyPr wrap="square" rtlCol="0">
            <a:spAutoFit/>
          </a:bodyPr>
          <a:lstStyle/>
          <a:p>
            <a:r>
              <a:rPr lang="de-DE" sz="4000" dirty="0">
                <a:latin typeface="Arial" panose="020B0604020202020204" pitchFamily="34" charset="0"/>
                <a:cs typeface="Arial" panose="020B0604020202020204" pitchFamily="34" charset="0"/>
              </a:rPr>
              <a:t>Mehr Informationen finden sie auf unserer Homepage unter:</a:t>
            </a:r>
          </a:p>
          <a:p>
            <a:endParaRPr lang="de-DE" sz="4000" dirty="0">
              <a:latin typeface="Arial" panose="020B0604020202020204" pitchFamily="34" charset="0"/>
              <a:cs typeface="Arial" panose="020B0604020202020204" pitchFamily="34" charset="0"/>
            </a:endParaRPr>
          </a:p>
          <a:p>
            <a:r>
              <a:rPr lang="de-DE" sz="4000" dirty="0">
                <a:latin typeface="Arial" panose="020B0604020202020204" pitchFamily="34" charset="0"/>
                <a:cs typeface="Arial" panose="020B0604020202020204" pitchFamily="34" charset="0"/>
              </a:rPr>
              <a:t>www.muehlhaeuser-werkstaetten.de</a:t>
            </a:r>
          </a:p>
          <a:p>
            <a:endParaRPr lang="de-DE"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0822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5" name="Gruppieren 10"/>
          <p:cNvGrpSpPr>
            <a:grpSpLocks/>
          </p:cNvGrpSpPr>
          <p:nvPr/>
        </p:nvGrpSpPr>
        <p:grpSpPr bwMode="auto">
          <a:xfrm>
            <a:off x="1703389" y="163514"/>
            <a:ext cx="8734425" cy="6543675"/>
            <a:chOff x="179388" y="163513"/>
            <a:chExt cx="8734425" cy="6543675"/>
          </a:xfrm>
        </p:grpSpPr>
        <p:pic>
          <p:nvPicPr>
            <p:cNvPr id="13317" name="Picture 8"/>
            <p:cNvPicPr>
              <a:picLocks noChangeAspect="1" noChangeArrowheads="1"/>
            </p:cNvPicPr>
            <p:nvPr/>
          </p:nvPicPr>
          <p:blipFill>
            <a:blip r:embed="rId2" cstate="print"/>
            <a:srcRect/>
            <a:stretch>
              <a:fillRect/>
            </a:stretch>
          </p:blipFill>
          <p:spPr bwMode="auto">
            <a:xfrm>
              <a:off x="433388" y="1557338"/>
              <a:ext cx="6299200" cy="4875212"/>
            </a:xfrm>
            <a:prstGeom prst="rect">
              <a:avLst/>
            </a:prstGeom>
            <a:noFill/>
            <a:ln w="9525">
              <a:noFill/>
              <a:miter lim="800000"/>
              <a:headEnd/>
              <a:tailEnd/>
            </a:ln>
          </p:spPr>
        </p:pic>
        <p:sp>
          <p:nvSpPr>
            <p:cNvPr id="13318" name="Rechteck 13"/>
            <p:cNvSpPr>
              <a:spLocks noChangeArrowheads="1"/>
            </p:cNvSpPr>
            <p:nvPr/>
          </p:nvSpPr>
          <p:spPr bwMode="auto">
            <a:xfrm>
              <a:off x="179388" y="163513"/>
              <a:ext cx="8064500" cy="1311275"/>
            </a:xfrm>
            <a:prstGeom prst="rect">
              <a:avLst/>
            </a:prstGeom>
            <a:noFill/>
            <a:ln w="9525">
              <a:noFill/>
              <a:miter lim="800000"/>
              <a:headEnd/>
              <a:tailEnd/>
            </a:ln>
          </p:spPr>
          <p:txBody>
            <a:bodyPr>
              <a:spAutoFit/>
            </a:bodyPr>
            <a:lstStyle/>
            <a:p>
              <a:r>
                <a:rPr lang="de-DE" sz="2000" b="1" dirty="0" err="1">
                  <a:solidFill>
                    <a:srgbClr val="584099"/>
                  </a:solidFill>
                  <a:latin typeface="Arial Black" pitchFamily="34" charset="0"/>
                </a:rPr>
                <a:t>Diako</a:t>
              </a:r>
              <a:r>
                <a:rPr lang="de-DE" sz="2000" b="1" dirty="0">
                  <a:solidFill>
                    <a:srgbClr val="584099"/>
                  </a:solidFill>
                  <a:latin typeface="Arial Black" pitchFamily="34" charset="0"/>
                </a:rPr>
                <a:t> Diakonie-Verbund Eisenach </a:t>
              </a:r>
              <a:r>
                <a:rPr lang="de-DE" sz="2000" b="1" dirty="0" err="1">
                  <a:solidFill>
                    <a:srgbClr val="584099"/>
                  </a:solidFill>
                  <a:latin typeface="Arial Black" pitchFamily="34" charset="0"/>
                </a:rPr>
                <a:t>gem.GmbH</a:t>
              </a:r>
              <a:endParaRPr lang="de-DE" sz="2000" b="1" dirty="0">
                <a:solidFill>
                  <a:srgbClr val="584099"/>
                </a:solidFill>
                <a:latin typeface="Arial Black" pitchFamily="34" charset="0"/>
              </a:endParaRPr>
            </a:p>
            <a:p>
              <a:r>
                <a:rPr lang="de-DE" sz="2000" b="1" dirty="0">
                  <a:solidFill>
                    <a:srgbClr val="584099"/>
                  </a:solidFill>
                  <a:latin typeface="Arial Black" pitchFamily="34" charset="0"/>
                </a:rPr>
                <a:t>Bereich Bad Langensalza</a:t>
              </a:r>
            </a:p>
            <a:p>
              <a:endParaRPr lang="de-DE" sz="2000" b="1" dirty="0">
                <a:solidFill>
                  <a:srgbClr val="584099"/>
                </a:solidFill>
                <a:latin typeface="Arial Black" pitchFamily="34" charset="0"/>
              </a:endParaRPr>
            </a:p>
            <a:p>
              <a:r>
                <a:rPr lang="de-DE" sz="2000" b="1" i="1" dirty="0">
                  <a:solidFill>
                    <a:srgbClr val="584099"/>
                  </a:solidFill>
                  <a:latin typeface="Arial Black" pitchFamily="34" charset="0"/>
                </a:rPr>
                <a:t>Betreute Wohnangebote</a:t>
              </a:r>
            </a:p>
          </p:txBody>
        </p:sp>
        <p:pic>
          <p:nvPicPr>
            <p:cNvPr id="13319" name="Picture 4"/>
            <p:cNvPicPr>
              <a:picLocks noChangeAspect="1" noChangeArrowheads="1"/>
            </p:cNvPicPr>
            <p:nvPr/>
          </p:nvPicPr>
          <p:blipFill>
            <a:blip r:embed="rId3" cstate="print"/>
            <a:srcRect/>
            <a:stretch>
              <a:fillRect/>
            </a:stretch>
          </p:blipFill>
          <p:spPr bwMode="auto">
            <a:xfrm>
              <a:off x="7718425" y="260350"/>
              <a:ext cx="1144588" cy="1152525"/>
            </a:xfrm>
            <a:prstGeom prst="rect">
              <a:avLst/>
            </a:prstGeom>
            <a:noFill/>
            <a:ln w="9525">
              <a:noFill/>
              <a:miter lim="800000"/>
              <a:headEnd/>
              <a:tailEnd/>
            </a:ln>
          </p:spPr>
        </p:pic>
        <p:pic>
          <p:nvPicPr>
            <p:cNvPr id="13320" name="Picture 5" descr="DiakonieMD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729538" y="6411913"/>
              <a:ext cx="1184275" cy="295275"/>
            </a:xfrm>
            <a:prstGeom prst="rect">
              <a:avLst/>
            </a:prstGeom>
            <a:noFill/>
            <a:ln w="9525">
              <a:noFill/>
              <a:miter lim="800000"/>
              <a:headEnd/>
              <a:tailEnd/>
            </a:ln>
          </p:spPr>
        </p:pic>
        <p:sp>
          <p:nvSpPr>
            <p:cNvPr id="13321" name="Rechteck 13"/>
            <p:cNvSpPr>
              <a:spLocks noChangeArrowheads="1"/>
            </p:cNvSpPr>
            <p:nvPr/>
          </p:nvSpPr>
          <p:spPr bwMode="auto">
            <a:xfrm rot="-1294075">
              <a:off x="4452200" y="4272851"/>
              <a:ext cx="4460875" cy="1373188"/>
            </a:xfrm>
            <a:prstGeom prst="rect">
              <a:avLst/>
            </a:prstGeom>
            <a:solidFill>
              <a:srgbClr val="FFFF99"/>
            </a:solidFill>
            <a:ln w="9525">
              <a:noFill/>
              <a:miter lim="800000"/>
              <a:headEnd/>
              <a:tailEnd/>
            </a:ln>
          </p:spPr>
          <p:txBody>
            <a:bodyPr>
              <a:spAutoFit/>
            </a:bodyPr>
            <a:lstStyle/>
            <a:p>
              <a:r>
                <a:rPr lang="de-DE" sz="2800" b="1">
                  <a:solidFill>
                    <a:srgbClr val="584099"/>
                  </a:solidFill>
                  <a:latin typeface="Arial Black" pitchFamily="34" charset="0"/>
                </a:rPr>
                <a:t>Gemeinschaftsarbeit</a:t>
              </a:r>
            </a:p>
            <a:p>
              <a:r>
                <a:rPr lang="de-DE" sz="2800" b="1">
                  <a:solidFill>
                    <a:srgbClr val="584099"/>
                  </a:solidFill>
                  <a:latin typeface="Arial Black" pitchFamily="34" charset="0"/>
                </a:rPr>
                <a:t>am Webrahmen für Spendenbasar</a:t>
              </a:r>
              <a:endParaRPr lang="de-DE" sz="2800"/>
            </a:p>
          </p:txBody>
        </p:sp>
      </p:grpSp>
      <p:sp>
        <p:nvSpPr>
          <p:cNvPr id="13316" name="Text Box 16"/>
          <p:cNvSpPr txBox="1">
            <a:spLocks noChangeArrowheads="1"/>
          </p:cNvSpPr>
          <p:nvPr/>
        </p:nvSpPr>
        <p:spPr bwMode="auto">
          <a:xfrm>
            <a:off x="1630363" y="6477001"/>
            <a:ext cx="7778750" cy="276225"/>
          </a:xfrm>
          <a:prstGeom prst="rect">
            <a:avLst/>
          </a:prstGeom>
          <a:noFill/>
          <a:ln w="9525">
            <a:noFill/>
            <a:miter lim="800000"/>
            <a:headEnd/>
            <a:tailEnd/>
          </a:ln>
        </p:spPr>
        <p:txBody>
          <a:bodyPr>
            <a:spAutoFit/>
          </a:bodyPr>
          <a:lstStyle/>
          <a:p>
            <a:pPr>
              <a:spcBef>
                <a:spcPct val="50000"/>
              </a:spcBef>
            </a:pPr>
            <a:endParaRPr lang="de-DE" sz="1200" b="1" dirty="0">
              <a:solidFill>
                <a:srgbClr val="604A7B"/>
              </a:solidFill>
              <a:latin typeface="Tahoma" pitchFamily="34" charset="0"/>
            </a:endParaRPr>
          </a:p>
        </p:txBody>
      </p:sp>
      <p:sp>
        <p:nvSpPr>
          <p:cNvPr id="10" name="Rechteck 13"/>
          <p:cNvSpPr>
            <a:spLocks noChangeArrowheads="1"/>
          </p:cNvSpPr>
          <p:nvPr/>
        </p:nvSpPr>
        <p:spPr bwMode="auto">
          <a:xfrm>
            <a:off x="5736356" y="620688"/>
            <a:ext cx="3455988" cy="861774"/>
          </a:xfrm>
          <a:prstGeom prst="rect">
            <a:avLst/>
          </a:prstGeom>
          <a:noFill/>
          <a:ln w="9525">
            <a:noFill/>
            <a:miter lim="800000"/>
            <a:headEnd/>
            <a:tailEnd/>
          </a:ln>
        </p:spPr>
        <p:txBody>
          <a:bodyPr>
            <a:spAutoFit/>
          </a:bodyPr>
          <a:lstStyle/>
          <a:p>
            <a:pPr algn="r"/>
            <a:r>
              <a:rPr lang="de-DE" sz="1400" b="1" dirty="0" err="1">
                <a:solidFill>
                  <a:srgbClr val="584099"/>
                </a:solidFill>
              </a:rPr>
              <a:t>Diako</a:t>
            </a:r>
            <a:r>
              <a:rPr lang="de-DE" sz="1200" dirty="0">
                <a:solidFill>
                  <a:srgbClr val="584099"/>
                </a:solidFill>
              </a:rPr>
              <a:t> </a:t>
            </a:r>
            <a:r>
              <a:rPr lang="de-DE" sz="1200" b="1" dirty="0">
                <a:solidFill>
                  <a:srgbClr val="584099"/>
                </a:solidFill>
              </a:rPr>
              <a:t>– Westthüringen </a:t>
            </a:r>
            <a:r>
              <a:rPr lang="de-DE" sz="1200" b="1" dirty="0" err="1">
                <a:solidFill>
                  <a:srgbClr val="584099"/>
                </a:solidFill>
              </a:rPr>
              <a:t>gem.GmbH</a:t>
            </a:r>
            <a:endParaRPr lang="de-DE" sz="1200" b="1" dirty="0">
              <a:solidFill>
                <a:srgbClr val="584099"/>
              </a:solidFill>
            </a:endParaRPr>
          </a:p>
          <a:p>
            <a:pPr algn="r"/>
            <a:r>
              <a:rPr lang="de-DE" sz="1200" b="1" dirty="0">
                <a:solidFill>
                  <a:srgbClr val="584099"/>
                </a:solidFill>
              </a:rPr>
              <a:t>Unternehmensgruppe der</a:t>
            </a:r>
          </a:p>
          <a:p>
            <a:pPr algn="r"/>
            <a:r>
              <a:rPr lang="de-DE" sz="1200" b="1" dirty="0">
                <a:solidFill>
                  <a:srgbClr val="584099"/>
                </a:solidFill>
              </a:rPr>
              <a:t>Ev.-</a:t>
            </a:r>
            <a:r>
              <a:rPr lang="de-DE" sz="1200" b="1" dirty="0" err="1">
                <a:solidFill>
                  <a:srgbClr val="584099"/>
                </a:solidFill>
              </a:rPr>
              <a:t>Luth.Diakonissenhausstiftung</a:t>
            </a:r>
            <a:r>
              <a:rPr lang="de-DE" sz="1200" b="1" dirty="0">
                <a:solidFill>
                  <a:srgbClr val="584099"/>
                </a:solidFill>
              </a:rPr>
              <a:t> Eisenach</a:t>
            </a:r>
          </a:p>
          <a:p>
            <a:pPr algn="r"/>
            <a:r>
              <a:rPr lang="de-DE" sz="1200" b="1" dirty="0">
                <a:solidFill>
                  <a:srgbClr val="584099"/>
                </a:solidFill>
              </a:rPr>
              <a:t>Tel.: 03603  86 12 11</a:t>
            </a:r>
            <a:endParaRPr lang="de-DE" sz="800" b="1" dirty="0">
              <a:solidFill>
                <a:schemeClr val="bg1"/>
              </a:solidFill>
            </a:endParaRPr>
          </a:p>
        </p:txBody>
      </p:sp>
    </p:spTree>
    <p:extLst>
      <p:ext uri="{BB962C8B-B14F-4D97-AF65-F5344CB8AC3E}">
        <p14:creationId xmlns:p14="http://schemas.microsoft.com/office/powerpoint/2010/main" val="1609044774"/>
      </p:ext>
    </p:extLst>
  </p:cSld>
  <p:clrMapOvr>
    <a:masterClrMapping/>
  </p:clrMapOvr>
  <p:transition advClick="0" advTm="5000">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2">
            <a:extLst/>
          </p:cNvPr>
          <p:cNvPicPr>
            <a:picLocks noChangeAspect="1"/>
          </p:cNvPicPr>
          <p:nvPr/>
        </p:nvPicPr>
        <p:blipFill>
          <a:blip r:embed="rId3" cstate="screen">
            <a:lum bright="70000" contrast="-70000"/>
            <a:alphaModFix/>
            <a:extLst>
              <a:ext uri="{28A0092B-C50C-407E-A947-70E740481C1C}">
                <a14:useLocalDpi xmlns:a14="http://schemas.microsoft.com/office/drawing/2010/main"/>
              </a:ext>
            </a:extLst>
          </a:blip>
          <a:srcRect/>
          <a:stretch>
            <a:fillRect/>
          </a:stretch>
        </p:blipFill>
        <p:spPr>
          <a:xfrm>
            <a:off x="1524000" y="0"/>
            <a:ext cx="9143640" cy="6857640"/>
          </a:xfrm>
          <a:prstGeom prst="rect">
            <a:avLst/>
          </a:prstGeom>
          <a:noFill/>
          <a:ln>
            <a:noFill/>
          </a:ln>
        </p:spPr>
      </p:pic>
      <p:sp>
        <p:nvSpPr>
          <p:cNvPr id="3" name="Inhaltsplatzhalter 1"/>
          <p:cNvSpPr txBox="1">
            <a:spLocks noGrp="1"/>
          </p:cNvSpPr>
          <p:nvPr>
            <p:ph type="body" idx="4294967295"/>
          </p:nvPr>
        </p:nvSpPr>
        <p:spPr/>
        <p:txBody>
          <a:bodyPr/>
          <a:lstStyle/>
          <a:p>
            <a:pPr>
              <a:spcBef>
                <a:spcPts val="638"/>
              </a:spcBef>
              <a:buNone/>
            </a:pPr>
            <a:endParaRPr lang="de-DE"/>
          </a:p>
          <a:p>
            <a:pPr>
              <a:spcBef>
                <a:spcPts val="638"/>
              </a:spcBef>
              <a:buNone/>
            </a:pPr>
            <a:endParaRPr lang="de-DE"/>
          </a:p>
          <a:p>
            <a:pPr algn="ctr">
              <a:spcBef>
                <a:spcPts val="638"/>
              </a:spcBef>
              <a:buNone/>
            </a:pPr>
            <a:r>
              <a:rPr lang="de-DE" sz="6000" b="1">
                <a:latin typeface="Arial" pitchFamily="34"/>
                <a:cs typeface="Arial" pitchFamily="34"/>
              </a:rPr>
              <a:t>Kennzahlen</a:t>
            </a:r>
          </a:p>
          <a:p>
            <a:pPr algn="ctr">
              <a:spcBef>
                <a:spcPts val="638"/>
              </a:spcBef>
              <a:buNone/>
            </a:pPr>
            <a:r>
              <a:rPr lang="de-DE" sz="6000" b="1">
                <a:latin typeface="Arial" pitchFamily="34"/>
                <a:cs typeface="Arial" pitchFamily="34"/>
              </a:rPr>
              <a:t>2017</a:t>
            </a:r>
          </a:p>
        </p:txBody>
      </p:sp>
    </p:spTree>
    <p:extLst>
      <p:ext uri="{BB962C8B-B14F-4D97-AF65-F5344CB8AC3E}">
        <p14:creationId xmlns:p14="http://schemas.microsoft.com/office/powerpoint/2010/main" val="35089710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after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1250" fill="hold"/>
                                        <p:tgtEl>
                                          <p:spTgt spid="3">
                                            <p:txEl>
                                              <p:pRg st="2" end="2"/>
                                            </p:txEl>
                                          </p:spTgt>
                                        </p:tgtEl>
                                        <p:attrNameLst>
                                          <p:attrName>ppt_w</p:attrName>
                                        </p:attrNameLst>
                                      </p:cBhvr>
                                      <p:tavLst>
                                        <p:tav tm="0">
                                          <p:val>
                                            <p:strVal val="0"/>
                                          </p:val>
                                        </p:tav>
                                        <p:tav tm="100000">
                                          <p:val>
                                            <p:strVal val="#ppt_w"/>
                                          </p:val>
                                        </p:tav>
                                      </p:tavLst>
                                    </p:anim>
                                    <p:anim calcmode="lin" valueType="num">
                                      <p:cBhvr>
                                        <p:cTn id="8" dur="1250" fill="hold"/>
                                        <p:tgtEl>
                                          <p:spTgt spid="3">
                                            <p:txEl>
                                              <p:pRg st="2" end="2"/>
                                            </p:txEl>
                                          </p:spTgt>
                                        </p:tgtEl>
                                        <p:attrNameLst>
                                          <p:attrName>ppt_h</p:attrName>
                                        </p:attrNameLst>
                                      </p:cBhvr>
                                      <p:tavLst>
                                        <p:tav tm="0">
                                          <p:val>
                                            <p:strVal val="0"/>
                                          </p:val>
                                        </p:tav>
                                        <p:tav tm="100000">
                                          <p:val>
                                            <p:strVal val="#ppt_h"/>
                                          </p:val>
                                        </p:tav>
                                      </p:tavLst>
                                    </p:anim>
                                    <p:animEffect transition="in" filter="fade">
                                      <p:cBhvr>
                                        <p:cTn id="9" dur="1250"/>
                                        <p:tgtEl>
                                          <p:spTgt spid="3">
                                            <p:txEl>
                                              <p:pRg st="2" end="2"/>
                                            </p:txEl>
                                          </p:spTgt>
                                        </p:tgtEl>
                                      </p:cBhvr>
                                    </p:animEffect>
                                  </p:childTnLst>
                                </p:cTn>
                              </p:par>
                            </p:childTnLst>
                          </p:cTn>
                        </p:par>
                        <p:par>
                          <p:cTn id="10" fill="hold">
                            <p:stCondLst>
                              <p:cond delay="1250"/>
                            </p:stCondLst>
                            <p:childTnLst>
                              <p:par>
                                <p:cTn id="11" presetClass="entr" fill="hold" nodeType="after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p:cTn id="13" dur="1250" fill="hold"/>
                                        <p:tgtEl>
                                          <p:spTgt spid="3">
                                            <p:txEl>
                                              <p:pRg st="3" end="3"/>
                                            </p:txEl>
                                          </p:spTgt>
                                        </p:tgtEl>
                                        <p:attrNameLst>
                                          <p:attrName>ppt_w</p:attrName>
                                        </p:attrNameLst>
                                      </p:cBhvr>
                                      <p:tavLst>
                                        <p:tav tm="0">
                                          <p:val>
                                            <p:strVal val="0"/>
                                          </p:val>
                                        </p:tav>
                                        <p:tav tm="100000">
                                          <p:val>
                                            <p:strVal val="#ppt_w"/>
                                          </p:val>
                                        </p:tav>
                                      </p:tavLst>
                                    </p:anim>
                                    <p:anim calcmode="lin" valueType="num">
                                      <p:cBhvr>
                                        <p:cTn id="14" dur="1250" fill="hold"/>
                                        <p:tgtEl>
                                          <p:spTgt spid="3">
                                            <p:txEl>
                                              <p:pRg st="3" end="3"/>
                                            </p:txEl>
                                          </p:spTgt>
                                        </p:tgtEl>
                                        <p:attrNameLst>
                                          <p:attrName>ppt_h</p:attrName>
                                        </p:attrNameLst>
                                      </p:cBhvr>
                                      <p:tavLst>
                                        <p:tav tm="0">
                                          <p:val>
                                            <p:strVal val="0"/>
                                          </p:val>
                                        </p:tav>
                                        <p:tav tm="100000">
                                          <p:val>
                                            <p:strVal val="#ppt_h"/>
                                          </p:val>
                                        </p:tav>
                                      </p:tavLst>
                                    </p:anim>
                                    <p:animEffect transition="in" filter="fade">
                                      <p:cBhvr>
                                        <p:cTn id="15" dur="125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txBox="1">
            <a:spLocks noGrp="1"/>
          </p:cNvSpPr>
          <p:nvPr>
            <p:ph type="body" idx="4294967295"/>
          </p:nvPr>
        </p:nvSpPr>
        <p:spPr>
          <a:xfrm>
            <a:off x="1981200" y="1020599"/>
            <a:ext cx="8229240" cy="4982760"/>
          </a:xfrm>
        </p:spPr>
        <p:txBody>
          <a:bodyPr/>
          <a:lstStyle/>
          <a:p>
            <a:pPr>
              <a:spcBef>
                <a:spcPts val="638"/>
              </a:spcBef>
              <a:buNone/>
            </a:pPr>
            <a:endParaRPr lang="de-DE" sz="2400">
              <a:latin typeface="Arial" pitchFamily="34"/>
              <a:cs typeface="Arial" pitchFamily="34"/>
            </a:endParaRPr>
          </a:p>
          <a:p>
            <a:pPr>
              <a:spcBef>
                <a:spcPts val="638"/>
              </a:spcBef>
              <a:buFont typeface="Arial" pitchFamily="32"/>
              <a:buChar char="•"/>
            </a:pPr>
            <a:r>
              <a:rPr lang="de-DE" sz="2400">
                <a:latin typeface="Arial" pitchFamily="34"/>
                <a:cs typeface="Arial" pitchFamily="34"/>
              </a:rPr>
              <a:t>ÖHK – Thüringens größtes Fachkrankenhaus für Psychiatrie, Psychotherapie und Neurologie, Akademisches Lehrkrankenhaus des Universklinikums Jena und größter Arbeitgeber der Region</a:t>
            </a:r>
          </a:p>
          <a:p>
            <a:pPr>
              <a:spcBef>
                <a:spcPts val="638"/>
              </a:spcBef>
              <a:buFont typeface="Arial" pitchFamily="32"/>
              <a:buChar char="•"/>
            </a:pPr>
            <a:r>
              <a:rPr lang="de-DE" sz="2400">
                <a:latin typeface="Arial" pitchFamily="34"/>
                <a:cs typeface="Arial" pitchFamily="34"/>
              </a:rPr>
              <a:t>Ökumenische Trägerschaft seit 2002</a:t>
            </a:r>
          </a:p>
          <a:p>
            <a:pPr>
              <a:spcBef>
                <a:spcPts val="638"/>
              </a:spcBef>
              <a:buFont typeface="Arial" pitchFamily="32"/>
              <a:buChar char="•"/>
            </a:pPr>
            <a:r>
              <a:rPr lang="de-DE" sz="2400">
                <a:latin typeface="Arial" pitchFamily="34"/>
                <a:cs typeface="Arial" pitchFamily="34"/>
              </a:rPr>
              <a:t>Gründung 1912 als preußische Landesheil- und Pflegeanstalt</a:t>
            </a:r>
          </a:p>
          <a:p>
            <a:pPr>
              <a:spcBef>
                <a:spcPts val="638"/>
              </a:spcBef>
              <a:buFont typeface="Arial" pitchFamily="32"/>
              <a:buChar char="•"/>
            </a:pPr>
            <a:r>
              <a:rPr lang="de-DE" sz="2400">
                <a:latin typeface="Arial" pitchFamily="34"/>
                <a:cs typeface="Arial" pitchFamily="34"/>
              </a:rPr>
              <a:t>im Jahr 2017 waren durchschnittlich 1.224 Mitarbeiter beschäftigt</a:t>
            </a:r>
          </a:p>
          <a:p>
            <a:pPr>
              <a:spcBef>
                <a:spcPts val="638"/>
              </a:spcBef>
              <a:buFont typeface="Arial" pitchFamily="32"/>
              <a:buChar char="•"/>
            </a:pPr>
            <a:r>
              <a:rPr lang="de-DE" sz="2400">
                <a:latin typeface="Arial" pitchFamily="34"/>
                <a:cs typeface="Arial" pitchFamily="34"/>
              </a:rPr>
              <a:t>827 Betten</a:t>
            </a:r>
          </a:p>
          <a:p>
            <a:pPr>
              <a:spcBef>
                <a:spcPts val="638"/>
              </a:spcBef>
              <a:buNone/>
            </a:pPr>
            <a:endParaRPr lang="de-DE" sz="2400">
              <a:latin typeface="Arial" pitchFamily="34"/>
              <a:cs typeface="Arial" pitchFamily="34"/>
            </a:endParaRPr>
          </a:p>
          <a:p>
            <a:pPr>
              <a:spcBef>
                <a:spcPts val="638"/>
              </a:spcBef>
              <a:buNone/>
            </a:pPr>
            <a:endParaRPr lang="de-DE" sz="2400">
              <a:latin typeface="Arial" pitchFamily="34"/>
              <a:cs typeface="Arial" pitchFamily="34"/>
            </a:endParaRPr>
          </a:p>
          <a:p>
            <a:pPr>
              <a:spcBef>
                <a:spcPts val="638"/>
              </a:spcBef>
              <a:buNone/>
            </a:pPr>
            <a:endParaRPr lang="de-DE" sz="2400" b="1" u="sng">
              <a:latin typeface="Arial" pitchFamily="34"/>
              <a:cs typeface="Arial" pitchFamily="34"/>
            </a:endParaRPr>
          </a:p>
        </p:txBody>
      </p:sp>
    </p:spTree>
    <p:extLst>
      <p:ext uri="{BB962C8B-B14F-4D97-AF65-F5344CB8AC3E}">
        <p14:creationId xmlns:p14="http://schemas.microsoft.com/office/powerpoint/2010/main" val="2985787618"/>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txBox="1">
            <a:spLocks noGrp="1"/>
          </p:cNvSpPr>
          <p:nvPr>
            <p:ph type="body" idx="4294967295"/>
          </p:nvPr>
        </p:nvSpPr>
        <p:spPr/>
        <p:txBody>
          <a:bodyPr/>
          <a:lstStyle/>
          <a:p>
            <a:pPr>
              <a:spcBef>
                <a:spcPts val="638"/>
              </a:spcBef>
              <a:buNone/>
            </a:pPr>
            <a:endParaRPr lang="de-DE" sz="2400">
              <a:latin typeface="Arial" pitchFamily="34"/>
              <a:cs typeface="Arial" pitchFamily="34"/>
            </a:endParaRPr>
          </a:p>
          <a:p>
            <a:pPr>
              <a:spcBef>
                <a:spcPts val="638"/>
              </a:spcBef>
              <a:buFont typeface="Arial" pitchFamily="32"/>
              <a:buChar char="•"/>
            </a:pPr>
            <a:r>
              <a:rPr lang="de-DE" sz="2400">
                <a:latin typeface="Arial" pitchFamily="34"/>
                <a:cs typeface="Arial" pitchFamily="34"/>
              </a:rPr>
              <a:t>davon 488 Betten Erwachsenen-Psychiatrie (davon ca. 65 in zwei auswärtigen Tageskliniken Bad Frankenhausen und Heiligenstadt)</a:t>
            </a:r>
          </a:p>
          <a:p>
            <a:pPr>
              <a:spcBef>
                <a:spcPts val="638"/>
              </a:spcBef>
              <a:buFont typeface="Arial" pitchFamily="32"/>
              <a:buChar char="•"/>
            </a:pPr>
            <a:r>
              <a:rPr lang="de-DE" sz="2400">
                <a:latin typeface="Arial" pitchFamily="34"/>
                <a:cs typeface="Arial" pitchFamily="34"/>
              </a:rPr>
              <a:t>derzeit ca. 7.000 Fälle/Jahr akut psychiatrisch</a:t>
            </a:r>
          </a:p>
          <a:p>
            <a:pPr>
              <a:spcBef>
                <a:spcPts val="638"/>
              </a:spcBef>
              <a:buFont typeface="Arial" pitchFamily="32"/>
              <a:buChar char="•"/>
            </a:pPr>
            <a:r>
              <a:rPr lang="de-DE" sz="2400">
                <a:latin typeface="Arial" pitchFamily="34"/>
                <a:cs typeface="Arial" pitchFamily="34"/>
              </a:rPr>
              <a:t>ca. 100 Betten KJP (davon 27 in zwei Tageskliniken Eisenach und Bad Salzungen, Gotha wird am 01.12.2018 eröffnet)</a:t>
            </a:r>
          </a:p>
          <a:p>
            <a:pPr>
              <a:spcBef>
                <a:spcPts val="638"/>
              </a:spcBef>
              <a:buFont typeface="Arial" pitchFamily="32"/>
              <a:buChar char="•"/>
            </a:pPr>
            <a:r>
              <a:rPr lang="de-DE" sz="2400">
                <a:latin typeface="Arial" pitchFamily="34"/>
                <a:cs typeface="Arial" pitchFamily="34"/>
              </a:rPr>
              <a:t>ca. 2.200 Fälle in der Neurologie bei 45 Planbetten</a:t>
            </a:r>
          </a:p>
          <a:p>
            <a:pPr>
              <a:spcBef>
                <a:spcPts val="638"/>
              </a:spcBef>
              <a:buFont typeface="Arial" pitchFamily="32"/>
              <a:buChar char="•"/>
            </a:pPr>
            <a:r>
              <a:rPr lang="de-DE" sz="2400">
                <a:latin typeface="Arial" pitchFamily="34"/>
                <a:cs typeface="Arial" pitchFamily="34"/>
              </a:rPr>
              <a:t>86 Heimbewohner</a:t>
            </a:r>
          </a:p>
          <a:p>
            <a:pPr>
              <a:spcBef>
                <a:spcPts val="638"/>
              </a:spcBef>
              <a:buFont typeface="Arial" pitchFamily="32"/>
              <a:buChar char="•"/>
            </a:pPr>
            <a:r>
              <a:rPr lang="de-DE" sz="2400">
                <a:latin typeface="Arial" pitchFamily="34"/>
                <a:cs typeface="Arial" pitchFamily="34"/>
              </a:rPr>
              <a:t>110 Plätze in der Forensik</a:t>
            </a:r>
          </a:p>
          <a:p>
            <a:pPr>
              <a:spcBef>
                <a:spcPts val="638"/>
              </a:spcBef>
              <a:buNone/>
            </a:pPr>
            <a:endParaRPr lang="de-DE">
              <a:cs typeface="Arial" pitchFamily="34"/>
            </a:endParaRPr>
          </a:p>
          <a:p>
            <a:pPr>
              <a:spcBef>
                <a:spcPts val="638"/>
              </a:spcBef>
              <a:buNone/>
            </a:pPr>
            <a:endParaRPr lang="de-DE">
              <a:cs typeface="Arial" pitchFamily="34"/>
            </a:endParaRPr>
          </a:p>
        </p:txBody>
      </p:sp>
    </p:spTree>
    <p:extLst>
      <p:ext uri="{BB962C8B-B14F-4D97-AF65-F5344CB8AC3E}">
        <p14:creationId xmlns:p14="http://schemas.microsoft.com/office/powerpoint/2010/main" val="91421551"/>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txBox="1">
            <a:spLocks noGrp="1"/>
          </p:cNvSpPr>
          <p:nvPr>
            <p:ph type="body" idx="4294967295"/>
          </p:nvPr>
        </p:nvSpPr>
        <p:spPr>
          <a:xfrm>
            <a:off x="1981200" y="1020599"/>
            <a:ext cx="8229240" cy="4982760"/>
          </a:xfrm>
        </p:spPr>
        <p:txBody>
          <a:bodyPr/>
          <a:lstStyle/>
          <a:p>
            <a:pPr algn="ctr">
              <a:spcBef>
                <a:spcPts val="638"/>
              </a:spcBef>
              <a:buNone/>
            </a:pPr>
            <a:r>
              <a:rPr lang="de-DE" b="1" u="sng">
                <a:latin typeface="Arial" pitchFamily="34"/>
                <a:cs typeface="Arial" pitchFamily="34"/>
              </a:rPr>
              <a:t>Aufgestellte Betten – Stand Juni 2018</a:t>
            </a:r>
          </a:p>
          <a:p>
            <a:pPr algn="ctr">
              <a:spcBef>
                <a:spcPts val="638"/>
              </a:spcBef>
              <a:buNone/>
            </a:pPr>
            <a:endParaRPr lang="de-DE" b="1" u="sng">
              <a:cs typeface="Arial" pitchFamily="34"/>
            </a:endParaRPr>
          </a:p>
          <a:p>
            <a:pPr>
              <a:spcBef>
                <a:spcPts val="638"/>
              </a:spcBef>
              <a:buNone/>
            </a:pPr>
            <a:endParaRPr lang="de-DE" b="1" u="sng">
              <a:cs typeface="Arial" pitchFamily="34"/>
            </a:endParaRPr>
          </a:p>
        </p:txBody>
      </p:sp>
      <p:graphicFrame>
        <p:nvGraphicFramePr>
          <p:cNvPr id="3" name="Tabelle 2"/>
          <p:cNvGraphicFramePr>
            <a:graphicFrameLocks noGrp="1"/>
          </p:cNvGraphicFramePr>
          <p:nvPr/>
        </p:nvGraphicFramePr>
        <p:xfrm>
          <a:off x="2073720" y="1836719"/>
          <a:ext cx="7943399" cy="4110480"/>
        </p:xfrm>
        <a:graphic>
          <a:graphicData uri="http://schemas.openxmlformats.org/drawingml/2006/table">
            <a:tbl>
              <a:tblPr/>
              <a:tblGrid>
                <a:gridCol w="4012919">
                  <a:extLst>
                    <a:ext uri="{9D8B030D-6E8A-4147-A177-3AD203B41FA5}">
                      <a16:colId xmlns:a16="http://schemas.microsoft.com/office/drawing/2014/main" val="995487588"/>
                    </a:ext>
                  </a:extLst>
                </a:gridCol>
                <a:gridCol w="1310040">
                  <a:extLst>
                    <a:ext uri="{9D8B030D-6E8A-4147-A177-3AD203B41FA5}">
                      <a16:colId xmlns:a16="http://schemas.microsoft.com/office/drawing/2014/main" val="555752741"/>
                    </a:ext>
                  </a:extLst>
                </a:gridCol>
                <a:gridCol w="1310040">
                  <a:extLst>
                    <a:ext uri="{9D8B030D-6E8A-4147-A177-3AD203B41FA5}">
                      <a16:colId xmlns:a16="http://schemas.microsoft.com/office/drawing/2014/main" val="1831710054"/>
                    </a:ext>
                  </a:extLst>
                </a:gridCol>
                <a:gridCol w="1310400">
                  <a:extLst>
                    <a:ext uri="{9D8B030D-6E8A-4147-A177-3AD203B41FA5}">
                      <a16:colId xmlns:a16="http://schemas.microsoft.com/office/drawing/2014/main" val="3187994699"/>
                    </a:ext>
                  </a:extLst>
                </a:gridCol>
              </a:tblGrid>
              <a:tr h="695520">
                <a:tc>
                  <a:txBody>
                    <a:bodyPr/>
                    <a:lstStyle/>
                    <a:p>
                      <a:pPr marL="0" marR="0" lvl="0" indent="0" algn="l" rtl="0" hangingPunct="1">
                        <a:lnSpc>
                          <a:spcPct val="100000"/>
                        </a:lnSpc>
                        <a:spcBef>
                          <a:spcPts val="0"/>
                        </a:spcBef>
                        <a:spcAft>
                          <a:spcPts val="0"/>
                        </a:spcAft>
                        <a:buNone/>
                        <a:tabLst/>
                      </a:pPr>
                      <a:r>
                        <a:rPr lang="de-DE" sz="2000" b="0" i="0" u="none" strike="noStrike" kern="1200" spc="0">
                          <a:ln>
                            <a:noFill/>
                          </a:ln>
                          <a:solidFill>
                            <a:srgbClr val="000000"/>
                          </a:solidFill>
                          <a:latin typeface="Arial" pitchFamily="34"/>
                          <a:ea typeface="Microsoft YaHei" pitchFamily="2"/>
                          <a:cs typeface="Arial" pitchFamily="34"/>
                        </a:rPr>
                        <a:t>Bereich</a:t>
                      </a:r>
                    </a:p>
                  </a:txBody>
                  <a:tcPr/>
                </a:tc>
                <a:tc>
                  <a:txBody>
                    <a:bodyPr/>
                    <a:lstStyle/>
                    <a:p>
                      <a:pPr marL="0" marR="0" lvl="0" indent="0" algn="l" rtl="0" hangingPunct="1">
                        <a:lnSpc>
                          <a:spcPct val="100000"/>
                        </a:lnSpc>
                        <a:spcBef>
                          <a:spcPts val="0"/>
                        </a:spcBef>
                        <a:spcAft>
                          <a:spcPts val="0"/>
                        </a:spcAft>
                        <a:buNone/>
                        <a:tabLst/>
                      </a:pPr>
                      <a:r>
                        <a:rPr lang="de-DE" sz="2000" b="0" i="0" u="none" strike="noStrike" kern="1200" spc="0">
                          <a:ln>
                            <a:noFill/>
                          </a:ln>
                          <a:solidFill>
                            <a:srgbClr val="000000"/>
                          </a:solidFill>
                          <a:latin typeface="Arial" pitchFamily="34"/>
                          <a:ea typeface="Microsoft YaHei" pitchFamily="2"/>
                          <a:cs typeface="Arial" pitchFamily="34"/>
                        </a:rPr>
                        <a:t>vollstat.</a:t>
                      </a:r>
                    </a:p>
                  </a:txBody>
                  <a:tcPr/>
                </a:tc>
                <a:tc>
                  <a:txBody>
                    <a:bodyPr/>
                    <a:lstStyle/>
                    <a:p>
                      <a:pPr marL="0" marR="0" lvl="0" indent="0" algn="l" rtl="0" hangingPunct="1">
                        <a:lnSpc>
                          <a:spcPct val="100000"/>
                        </a:lnSpc>
                        <a:spcBef>
                          <a:spcPts val="0"/>
                        </a:spcBef>
                        <a:spcAft>
                          <a:spcPts val="0"/>
                        </a:spcAft>
                        <a:buNone/>
                        <a:tabLst/>
                      </a:pPr>
                      <a:r>
                        <a:rPr lang="de-DE" sz="2000" b="0" i="0" u="none" strike="noStrike" kern="1200" spc="0">
                          <a:ln>
                            <a:noFill/>
                          </a:ln>
                          <a:solidFill>
                            <a:srgbClr val="000000"/>
                          </a:solidFill>
                          <a:latin typeface="Arial" pitchFamily="34"/>
                          <a:ea typeface="Microsoft YaHei" pitchFamily="2"/>
                          <a:cs typeface="Arial" pitchFamily="34"/>
                        </a:rPr>
                        <a:t>teilstat.</a:t>
                      </a:r>
                    </a:p>
                  </a:txBody>
                  <a:tcPr/>
                </a:tc>
                <a:tc>
                  <a:txBody>
                    <a:bodyPr/>
                    <a:lstStyle/>
                    <a:p>
                      <a:pPr marL="0" marR="0" lvl="0" indent="0" algn="l" rtl="0" hangingPunct="1">
                        <a:lnSpc>
                          <a:spcPct val="100000"/>
                        </a:lnSpc>
                        <a:spcBef>
                          <a:spcPts val="0"/>
                        </a:spcBef>
                        <a:spcAft>
                          <a:spcPts val="0"/>
                        </a:spcAft>
                        <a:buNone/>
                        <a:tabLst/>
                      </a:pPr>
                      <a:r>
                        <a:rPr lang="de-DE" sz="2000" b="0" i="0" u="none" strike="noStrike" kern="1200" spc="0">
                          <a:ln>
                            <a:noFill/>
                          </a:ln>
                          <a:solidFill>
                            <a:srgbClr val="000000"/>
                          </a:solidFill>
                          <a:latin typeface="Arial" pitchFamily="34"/>
                          <a:ea typeface="Microsoft YaHei" pitchFamily="2"/>
                          <a:cs typeface="Arial" pitchFamily="34"/>
                        </a:rPr>
                        <a:t>Gesamt</a:t>
                      </a:r>
                    </a:p>
                  </a:txBody>
                  <a:tcPr/>
                </a:tc>
                <a:extLst>
                  <a:ext uri="{0D108BD9-81ED-4DB2-BD59-A6C34878D82A}">
                    <a16:rowId xmlns:a16="http://schemas.microsoft.com/office/drawing/2014/main" val="463543204"/>
                  </a:ext>
                </a:extLst>
              </a:tr>
              <a:tr h="648000">
                <a:tc>
                  <a:txBody>
                    <a:bodyPr/>
                    <a:lstStyle/>
                    <a:p>
                      <a:pPr marL="0" marR="0" lvl="0" indent="0" algn="l" rtl="0" hangingPunct="1">
                        <a:lnSpc>
                          <a:spcPct val="100000"/>
                        </a:lnSpc>
                        <a:spcBef>
                          <a:spcPts val="0"/>
                        </a:spcBef>
                        <a:spcAft>
                          <a:spcPts val="0"/>
                        </a:spcAft>
                        <a:buNone/>
                        <a:tabLst/>
                      </a:pPr>
                      <a:r>
                        <a:rPr lang="de-DE" sz="2400" b="0" i="0" u="none" strike="noStrike" kern="1200" spc="0">
                          <a:ln>
                            <a:noFill/>
                          </a:ln>
                          <a:solidFill>
                            <a:srgbClr val="000000"/>
                          </a:solidFill>
                          <a:latin typeface="Arial" pitchFamily="34"/>
                          <a:ea typeface="Microsoft YaHei" pitchFamily="2"/>
                          <a:cs typeface="Arial" pitchFamily="34"/>
                        </a:rPr>
                        <a:t>Abt. f. affektive Störungen</a:t>
                      </a:r>
                    </a:p>
                  </a:txBody>
                  <a:tcPr/>
                </a:tc>
                <a:tc>
                  <a:txBody>
                    <a:bodyPr/>
                    <a:lstStyle/>
                    <a:p>
                      <a:pPr marL="0" marR="0" lvl="0" indent="0" algn="ctr" rtl="0" hangingPunct="1">
                        <a:lnSpc>
                          <a:spcPct val="100000"/>
                        </a:lnSpc>
                        <a:spcBef>
                          <a:spcPts val="0"/>
                        </a:spcBef>
                        <a:spcAft>
                          <a:spcPts val="0"/>
                        </a:spcAft>
                        <a:buNone/>
                        <a:tabLst/>
                      </a:pPr>
                      <a:r>
                        <a:rPr lang="de-DE" sz="2400" b="0" i="0" u="none" strike="noStrike" kern="1200" spc="0">
                          <a:ln>
                            <a:noFill/>
                          </a:ln>
                          <a:solidFill>
                            <a:srgbClr val="000000"/>
                          </a:solidFill>
                          <a:latin typeface="Arial" pitchFamily="34"/>
                          <a:ea typeface="Microsoft YaHei" pitchFamily="2"/>
                          <a:cs typeface="Arial" pitchFamily="34"/>
                        </a:rPr>
                        <a:t>83</a:t>
                      </a:r>
                    </a:p>
                  </a:txBody>
                  <a:tcPr/>
                </a:tc>
                <a:tc>
                  <a:txBody>
                    <a:bodyPr/>
                    <a:lstStyle/>
                    <a:p>
                      <a:pPr marL="0" marR="0" lvl="0" indent="0" algn="ctr" rtl="0" hangingPunct="1">
                        <a:lnSpc>
                          <a:spcPct val="100000"/>
                        </a:lnSpc>
                        <a:spcBef>
                          <a:spcPts val="0"/>
                        </a:spcBef>
                        <a:spcAft>
                          <a:spcPts val="0"/>
                        </a:spcAft>
                        <a:buNone/>
                        <a:tabLst/>
                      </a:pPr>
                      <a:r>
                        <a:rPr lang="de-DE" sz="2400" b="0" i="0" u="none" strike="noStrike" kern="1200" spc="0">
                          <a:ln>
                            <a:noFill/>
                          </a:ln>
                          <a:solidFill>
                            <a:srgbClr val="000000"/>
                          </a:solidFill>
                          <a:latin typeface="Arial" pitchFamily="34"/>
                          <a:ea typeface="Microsoft YaHei" pitchFamily="2"/>
                          <a:cs typeface="Arial" pitchFamily="34"/>
                        </a:rPr>
                        <a:t>16</a:t>
                      </a:r>
                    </a:p>
                  </a:txBody>
                  <a:tcPr/>
                </a:tc>
                <a:tc>
                  <a:txBody>
                    <a:bodyPr/>
                    <a:lstStyle/>
                    <a:p>
                      <a:pPr marL="0" marR="0" lvl="0" indent="0" algn="ctr" rtl="0" hangingPunct="1">
                        <a:lnSpc>
                          <a:spcPct val="100000"/>
                        </a:lnSpc>
                        <a:spcBef>
                          <a:spcPts val="0"/>
                        </a:spcBef>
                        <a:spcAft>
                          <a:spcPts val="0"/>
                        </a:spcAft>
                        <a:buNone/>
                        <a:tabLst/>
                      </a:pPr>
                      <a:r>
                        <a:rPr lang="de-DE" sz="2400" b="0" i="0" u="none" strike="noStrike" kern="1200" spc="0">
                          <a:ln>
                            <a:noFill/>
                          </a:ln>
                          <a:solidFill>
                            <a:srgbClr val="000000"/>
                          </a:solidFill>
                          <a:latin typeface="Arial" pitchFamily="34"/>
                          <a:ea typeface="Microsoft YaHei" pitchFamily="2"/>
                          <a:cs typeface="Arial" pitchFamily="34"/>
                        </a:rPr>
                        <a:t>99</a:t>
                      </a:r>
                    </a:p>
                  </a:txBody>
                  <a:tcPr/>
                </a:tc>
                <a:extLst>
                  <a:ext uri="{0D108BD9-81ED-4DB2-BD59-A6C34878D82A}">
                    <a16:rowId xmlns:a16="http://schemas.microsoft.com/office/drawing/2014/main" val="2039382135"/>
                  </a:ext>
                </a:extLst>
              </a:tr>
              <a:tr h="648000">
                <a:tc>
                  <a:txBody>
                    <a:bodyPr/>
                    <a:lstStyle/>
                    <a:p>
                      <a:pPr marL="0" marR="0" lvl="0" indent="0" algn="l" rtl="0" hangingPunct="1">
                        <a:lnSpc>
                          <a:spcPct val="100000"/>
                        </a:lnSpc>
                        <a:spcBef>
                          <a:spcPts val="0"/>
                        </a:spcBef>
                        <a:spcAft>
                          <a:spcPts val="0"/>
                        </a:spcAft>
                        <a:buNone/>
                        <a:tabLst/>
                      </a:pPr>
                      <a:r>
                        <a:rPr lang="de-DE" sz="2400" b="0" i="0" u="none" strike="noStrike" kern="1200" spc="0">
                          <a:ln>
                            <a:noFill/>
                          </a:ln>
                          <a:solidFill>
                            <a:srgbClr val="000000"/>
                          </a:solidFill>
                          <a:latin typeface="Arial" pitchFamily="34"/>
                          <a:ea typeface="Microsoft YaHei" pitchFamily="2"/>
                          <a:cs typeface="Arial" pitchFamily="34"/>
                        </a:rPr>
                        <a:t>Gerontopsychiatrie</a:t>
                      </a:r>
                    </a:p>
                  </a:txBody>
                  <a:tcPr/>
                </a:tc>
                <a:tc>
                  <a:txBody>
                    <a:bodyPr/>
                    <a:lstStyle/>
                    <a:p>
                      <a:pPr marL="0" marR="0" lvl="0" indent="0" algn="ctr" rtl="0" hangingPunct="1">
                        <a:lnSpc>
                          <a:spcPct val="100000"/>
                        </a:lnSpc>
                        <a:spcBef>
                          <a:spcPts val="0"/>
                        </a:spcBef>
                        <a:spcAft>
                          <a:spcPts val="0"/>
                        </a:spcAft>
                        <a:buNone/>
                        <a:tabLst/>
                      </a:pPr>
                      <a:r>
                        <a:rPr lang="de-DE" sz="2400" b="0" i="0" u="none" strike="noStrike" kern="1200" spc="0">
                          <a:ln>
                            <a:noFill/>
                          </a:ln>
                          <a:solidFill>
                            <a:srgbClr val="000000"/>
                          </a:solidFill>
                          <a:latin typeface="Arial" pitchFamily="34"/>
                          <a:ea typeface="Microsoft YaHei" pitchFamily="2"/>
                          <a:cs typeface="Arial" pitchFamily="34"/>
                        </a:rPr>
                        <a:t>105</a:t>
                      </a:r>
                    </a:p>
                  </a:txBody>
                  <a:tcPr/>
                </a:tc>
                <a:tc>
                  <a:txBody>
                    <a:bodyPr/>
                    <a:lstStyle/>
                    <a:p>
                      <a:pPr marL="0" marR="0" lvl="0" indent="0" algn="ctr" rtl="0" hangingPunct="1">
                        <a:lnSpc>
                          <a:spcPct val="100000"/>
                        </a:lnSpc>
                        <a:spcBef>
                          <a:spcPts val="0"/>
                        </a:spcBef>
                        <a:spcAft>
                          <a:spcPts val="0"/>
                        </a:spcAft>
                        <a:buNone/>
                        <a:tabLst/>
                      </a:pPr>
                      <a:r>
                        <a:rPr lang="de-DE" sz="2400" b="0" i="0" u="none" strike="noStrike" kern="1200" spc="0">
                          <a:ln>
                            <a:noFill/>
                          </a:ln>
                          <a:solidFill>
                            <a:srgbClr val="000000"/>
                          </a:solidFill>
                          <a:latin typeface="Arial" pitchFamily="34"/>
                          <a:ea typeface="Microsoft YaHei" pitchFamily="2"/>
                          <a:cs typeface="Arial" pitchFamily="34"/>
                        </a:rPr>
                        <a:t>10</a:t>
                      </a:r>
                    </a:p>
                  </a:txBody>
                  <a:tcPr/>
                </a:tc>
                <a:tc>
                  <a:txBody>
                    <a:bodyPr/>
                    <a:lstStyle/>
                    <a:p>
                      <a:pPr marL="0" marR="0" lvl="0" indent="0" algn="ctr" rtl="0" hangingPunct="1">
                        <a:lnSpc>
                          <a:spcPct val="100000"/>
                        </a:lnSpc>
                        <a:spcBef>
                          <a:spcPts val="0"/>
                        </a:spcBef>
                        <a:spcAft>
                          <a:spcPts val="0"/>
                        </a:spcAft>
                        <a:buNone/>
                        <a:tabLst/>
                      </a:pPr>
                      <a:r>
                        <a:rPr lang="de-DE" sz="2400" b="0" i="0" u="none" strike="noStrike" kern="1200" spc="0">
                          <a:ln>
                            <a:noFill/>
                          </a:ln>
                          <a:solidFill>
                            <a:srgbClr val="000000"/>
                          </a:solidFill>
                          <a:latin typeface="Arial" pitchFamily="34"/>
                          <a:ea typeface="Microsoft YaHei" pitchFamily="2"/>
                          <a:cs typeface="Arial" pitchFamily="34"/>
                        </a:rPr>
                        <a:t>115</a:t>
                      </a:r>
                    </a:p>
                  </a:txBody>
                  <a:tcPr/>
                </a:tc>
                <a:extLst>
                  <a:ext uri="{0D108BD9-81ED-4DB2-BD59-A6C34878D82A}">
                    <a16:rowId xmlns:a16="http://schemas.microsoft.com/office/drawing/2014/main" val="1896520161"/>
                  </a:ext>
                </a:extLst>
              </a:tr>
              <a:tr h="648000">
                <a:tc>
                  <a:txBody>
                    <a:bodyPr/>
                    <a:lstStyle/>
                    <a:p>
                      <a:pPr marL="0" marR="0" lvl="0" indent="0" algn="l" rtl="0" hangingPunct="1">
                        <a:lnSpc>
                          <a:spcPct val="100000"/>
                        </a:lnSpc>
                        <a:spcBef>
                          <a:spcPts val="0"/>
                        </a:spcBef>
                        <a:spcAft>
                          <a:spcPts val="0"/>
                        </a:spcAft>
                        <a:buNone/>
                        <a:tabLst/>
                      </a:pPr>
                      <a:r>
                        <a:rPr lang="de-DE" sz="2400" b="0" i="0" u="none" strike="noStrike" kern="1200" spc="0">
                          <a:ln>
                            <a:noFill/>
                          </a:ln>
                          <a:solidFill>
                            <a:srgbClr val="000000"/>
                          </a:solidFill>
                          <a:latin typeface="Arial" pitchFamily="34"/>
                          <a:ea typeface="Microsoft YaHei" pitchFamily="2"/>
                          <a:cs typeface="Arial" pitchFamily="34"/>
                        </a:rPr>
                        <a:t>Abt. für Psychosekranke</a:t>
                      </a:r>
                    </a:p>
                  </a:txBody>
                  <a:tcPr/>
                </a:tc>
                <a:tc>
                  <a:txBody>
                    <a:bodyPr/>
                    <a:lstStyle/>
                    <a:p>
                      <a:pPr marL="0" marR="0" lvl="0" indent="0" algn="ctr" rtl="0" hangingPunct="1">
                        <a:lnSpc>
                          <a:spcPct val="100000"/>
                        </a:lnSpc>
                        <a:spcBef>
                          <a:spcPts val="0"/>
                        </a:spcBef>
                        <a:spcAft>
                          <a:spcPts val="0"/>
                        </a:spcAft>
                        <a:buNone/>
                        <a:tabLst/>
                      </a:pPr>
                      <a:r>
                        <a:rPr lang="de-DE" sz="2400" b="0" i="0" u="none" strike="noStrike" kern="1200" spc="0">
                          <a:ln>
                            <a:noFill/>
                          </a:ln>
                          <a:solidFill>
                            <a:srgbClr val="000000"/>
                          </a:solidFill>
                          <a:latin typeface="Arial" pitchFamily="34"/>
                          <a:ea typeface="Microsoft YaHei" pitchFamily="2"/>
                          <a:cs typeface="Arial" pitchFamily="34"/>
                        </a:rPr>
                        <a:t>109</a:t>
                      </a:r>
                    </a:p>
                  </a:txBody>
                  <a:tcPr/>
                </a:tc>
                <a:tc>
                  <a:txBody>
                    <a:bodyPr/>
                    <a:lstStyle/>
                    <a:p>
                      <a:pPr marL="0" marR="0" lvl="0" indent="0" algn="ctr" rtl="0" hangingPunct="1">
                        <a:lnSpc>
                          <a:spcPct val="100000"/>
                        </a:lnSpc>
                        <a:spcBef>
                          <a:spcPts val="0"/>
                        </a:spcBef>
                        <a:spcAft>
                          <a:spcPts val="0"/>
                        </a:spcAft>
                        <a:buNone/>
                        <a:tabLst/>
                      </a:pPr>
                      <a:r>
                        <a:rPr lang="de-DE" sz="2400" b="0" i="0" u="none" strike="noStrike" kern="1200" spc="0">
                          <a:ln>
                            <a:noFill/>
                          </a:ln>
                          <a:solidFill>
                            <a:srgbClr val="000000"/>
                          </a:solidFill>
                          <a:latin typeface="Arial" pitchFamily="34"/>
                          <a:ea typeface="Microsoft YaHei" pitchFamily="2"/>
                          <a:cs typeface="Arial" pitchFamily="34"/>
                        </a:rPr>
                        <a:t>6</a:t>
                      </a:r>
                    </a:p>
                  </a:txBody>
                  <a:tcPr/>
                </a:tc>
                <a:tc>
                  <a:txBody>
                    <a:bodyPr/>
                    <a:lstStyle/>
                    <a:p>
                      <a:pPr marL="0" marR="0" lvl="0" indent="0" algn="ctr" rtl="0" hangingPunct="1">
                        <a:lnSpc>
                          <a:spcPct val="100000"/>
                        </a:lnSpc>
                        <a:spcBef>
                          <a:spcPts val="0"/>
                        </a:spcBef>
                        <a:spcAft>
                          <a:spcPts val="0"/>
                        </a:spcAft>
                        <a:buNone/>
                        <a:tabLst/>
                      </a:pPr>
                      <a:r>
                        <a:rPr lang="de-DE" sz="2400" b="0" i="0" u="none" strike="noStrike" kern="1200" spc="0">
                          <a:ln>
                            <a:noFill/>
                          </a:ln>
                          <a:solidFill>
                            <a:srgbClr val="000000"/>
                          </a:solidFill>
                          <a:latin typeface="Arial" pitchFamily="34"/>
                          <a:ea typeface="Microsoft YaHei" pitchFamily="2"/>
                          <a:cs typeface="Arial" pitchFamily="34"/>
                        </a:rPr>
                        <a:t>115</a:t>
                      </a:r>
                    </a:p>
                  </a:txBody>
                  <a:tcPr/>
                </a:tc>
                <a:extLst>
                  <a:ext uri="{0D108BD9-81ED-4DB2-BD59-A6C34878D82A}">
                    <a16:rowId xmlns:a16="http://schemas.microsoft.com/office/drawing/2014/main" val="1646602198"/>
                  </a:ext>
                </a:extLst>
              </a:tr>
              <a:tr h="648000">
                <a:tc>
                  <a:txBody>
                    <a:bodyPr/>
                    <a:lstStyle/>
                    <a:p>
                      <a:pPr marL="0" marR="0" lvl="0" indent="0" algn="l" rtl="0" hangingPunct="1">
                        <a:lnSpc>
                          <a:spcPct val="100000"/>
                        </a:lnSpc>
                        <a:spcBef>
                          <a:spcPts val="0"/>
                        </a:spcBef>
                        <a:spcAft>
                          <a:spcPts val="0"/>
                        </a:spcAft>
                        <a:buNone/>
                        <a:tabLst/>
                      </a:pPr>
                      <a:r>
                        <a:rPr lang="de-DE" sz="2400" b="0" i="0" u="none" strike="noStrike" kern="1200" spc="0">
                          <a:ln>
                            <a:noFill/>
                          </a:ln>
                          <a:solidFill>
                            <a:srgbClr val="000000"/>
                          </a:solidFill>
                          <a:latin typeface="Arial" pitchFamily="34"/>
                          <a:ea typeface="Microsoft YaHei" pitchFamily="2"/>
                          <a:cs typeface="Arial" pitchFamily="34"/>
                        </a:rPr>
                        <a:t>Abt. für Suchtmedizin</a:t>
                      </a:r>
                    </a:p>
                  </a:txBody>
                  <a:tcPr/>
                </a:tc>
                <a:tc>
                  <a:txBody>
                    <a:bodyPr/>
                    <a:lstStyle/>
                    <a:p>
                      <a:pPr marL="0" marR="0" lvl="0" indent="0" algn="ctr" rtl="0" hangingPunct="1">
                        <a:lnSpc>
                          <a:spcPct val="100000"/>
                        </a:lnSpc>
                        <a:spcBef>
                          <a:spcPts val="0"/>
                        </a:spcBef>
                        <a:spcAft>
                          <a:spcPts val="0"/>
                        </a:spcAft>
                        <a:buNone/>
                        <a:tabLst/>
                      </a:pPr>
                      <a:r>
                        <a:rPr lang="de-DE" sz="2400" b="0" i="0" u="none" strike="noStrike" kern="1200" spc="0">
                          <a:ln>
                            <a:noFill/>
                          </a:ln>
                          <a:solidFill>
                            <a:srgbClr val="000000"/>
                          </a:solidFill>
                          <a:latin typeface="Arial" pitchFamily="34"/>
                          <a:ea typeface="Microsoft YaHei" pitchFamily="2"/>
                          <a:cs typeface="Arial" pitchFamily="34"/>
                        </a:rPr>
                        <a:t>76</a:t>
                      </a:r>
                    </a:p>
                  </a:txBody>
                  <a:tcPr/>
                </a:tc>
                <a:tc>
                  <a:txBody>
                    <a:bodyPr/>
                    <a:lstStyle/>
                    <a:p>
                      <a:pPr marL="0" marR="0" lvl="0" indent="0" algn="ctr" rtl="0" hangingPunct="1">
                        <a:lnSpc>
                          <a:spcPct val="100000"/>
                        </a:lnSpc>
                        <a:spcBef>
                          <a:spcPts val="0"/>
                        </a:spcBef>
                        <a:spcAft>
                          <a:spcPts val="0"/>
                        </a:spcAft>
                        <a:buNone/>
                        <a:tabLst/>
                      </a:pPr>
                      <a:r>
                        <a:rPr lang="de-DE" sz="2400" b="0" i="0" u="none" strike="noStrike" kern="1200" spc="0">
                          <a:ln>
                            <a:noFill/>
                          </a:ln>
                          <a:solidFill>
                            <a:srgbClr val="000000"/>
                          </a:solidFill>
                          <a:latin typeface="Arial" pitchFamily="34"/>
                          <a:ea typeface="Microsoft YaHei" pitchFamily="2"/>
                          <a:cs typeface="Arial" pitchFamily="34"/>
                        </a:rPr>
                        <a:t>2</a:t>
                      </a:r>
                    </a:p>
                  </a:txBody>
                  <a:tcPr/>
                </a:tc>
                <a:tc>
                  <a:txBody>
                    <a:bodyPr/>
                    <a:lstStyle/>
                    <a:p>
                      <a:pPr marL="0" marR="0" lvl="0" indent="0" algn="ctr" rtl="0" hangingPunct="1">
                        <a:lnSpc>
                          <a:spcPct val="100000"/>
                        </a:lnSpc>
                        <a:spcBef>
                          <a:spcPts val="0"/>
                        </a:spcBef>
                        <a:spcAft>
                          <a:spcPts val="0"/>
                        </a:spcAft>
                        <a:buNone/>
                        <a:tabLst/>
                      </a:pPr>
                      <a:r>
                        <a:rPr lang="de-DE" sz="2400" b="0" i="0" u="none" strike="noStrike" kern="1200" spc="0">
                          <a:ln>
                            <a:noFill/>
                          </a:ln>
                          <a:solidFill>
                            <a:srgbClr val="000000"/>
                          </a:solidFill>
                          <a:latin typeface="Arial" pitchFamily="34"/>
                          <a:ea typeface="Microsoft YaHei" pitchFamily="2"/>
                          <a:cs typeface="Arial" pitchFamily="34"/>
                        </a:rPr>
                        <a:t>78</a:t>
                      </a:r>
                    </a:p>
                  </a:txBody>
                  <a:tcPr/>
                </a:tc>
                <a:extLst>
                  <a:ext uri="{0D108BD9-81ED-4DB2-BD59-A6C34878D82A}">
                    <a16:rowId xmlns:a16="http://schemas.microsoft.com/office/drawing/2014/main" val="2214679451"/>
                  </a:ext>
                </a:extLst>
              </a:tr>
              <a:tr h="782640">
                <a:tc>
                  <a:txBody>
                    <a:bodyPr/>
                    <a:lstStyle/>
                    <a:p>
                      <a:pPr marL="0" marR="0" lvl="0" indent="0" algn="l" rtl="0" hangingPunct="1">
                        <a:lnSpc>
                          <a:spcPct val="100000"/>
                        </a:lnSpc>
                        <a:spcBef>
                          <a:spcPts val="0"/>
                        </a:spcBef>
                        <a:spcAft>
                          <a:spcPts val="0"/>
                        </a:spcAft>
                        <a:buNone/>
                        <a:tabLst/>
                      </a:pPr>
                      <a:r>
                        <a:rPr lang="de-DE" sz="2400" b="0" i="0" u="none" strike="noStrike" kern="1200" spc="0">
                          <a:ln>
                            <a:noFill/>
                          </a:ln>
                          <a:solidFill>
                            <a:srgbClr val="000000"/>
                          </a:solidFill>
                          <a:latin typeface="Arial" pitchFamily="34"/>
                          <a:ea typeface="Microsoft YaHei" pitchFamily="2"/>
                          <a:cs typeface="Arial" pitchFamily="34"/>
                        </a:rPr>
                        <a:t>Abt. für Psychotherapie u. Psychosomatik</a:t>
                      </a:r>
                    </a:p>
                  </a:txBody>
                  <a:tcPr/>
                </a:tc>
                <a:tc>
                  <a:txBody>
                    <a:bodyPr/>
                    <a:lstStyle/>
                    <a:p>
                      <a:pPr marL="0" marR="0" lvl="0" indent="0" algn="ctr" rtl="0" hangingPunct="1">
                        <a:lnSpc>
                          <a:spcPct val="100000"/>
                        </a:lnSpc>
                        <a:spcBef>
                          <a:spcPts val="0"/>
                        </a:spcBef>
                        <a:spcAft>
                          <a:spcPts val="0"/>
                        </a:spcAft>
                        <a:buNone/>
                        <a:tabLst/>
                      </a:pPr>
                      <a:r>
                        <a:rPr lang="de-DE" sz="2400" b="0" i="0" u="none" strike="noStrike" kern="1200" spc="0">
                          <a:ln>
                            <a:noFill/>
                          </a:ln>
                          <a:solidFill>
                            <a:srgbClr val="000000"/>
                          </a:solidFill>
                          <a:latin typeface="Arial" pitchFamily="34"/>
                          <a:ea typeface="Microsoft YaHei" pitchFamily="2"/>
                          <a:cs typeface="Arial" pitchFamily="34"/>
                        </a:rPr>
                        <a:t>39</a:t>
                      </a:r>
                    </a:p>
                  </a:txBody>
                  <a:tcPr/>
                </a:tc>
                <a:tc>
                  <a:txBody>
                    <a:bodyPr/>
                    <a:lstStyle/>
                    <a:p>
                      <a:pPr marL="0" marR="0" lvl="0" indent="0" algn="ctr" rtl="0" hangingPunct="1">
                        <a:lnSpc>
                          <a:spcPct val="100000"/>
                        </a:lnSpc>
                        <a:spcBef>
                          <a:spcPts val="0"/>
                        </a:spcBef>
                        <a:spcAft>
                          <a:spcPts val="0"/>
                        </a:spcAft>
                        <a:buNone/>
                        <a:tabLst/>
                      </a:pPr>
                      <a:r>
                        <a:rPr lang="de-DE" sz="2400" b="0" i="0" u="none" strike="noStrike" kern="1200" spc="0">
                          <a:ln>
                            <a:noFill/>
                          </a:ln>
                          <a:solidFill>
                            <a:srgbClr val="000000"/>
                          </a:solidFill>
                          <a:latin typeface="Arial" pitchFamily="34"/>
                          <a:ea typeface="Microsoft YaHei" pitchFamily="2"/>
                          <a:cs typeface="Arial" pitchFamily="34"/>
                        </a:rPr>
                        <a:t>79</a:t>
                      </a:r>
                    </a:p>
                  </a:txBody>
                  <a:tcPr/>
                </a:tc>
                <a:tc>
                  <a:txBody>
                    <a:bodyPr/>
                    <a:lstStyle/>
                    <a:p>
                      <a:pPr marL="0" marR="0" lvl="0" indent="0" algn="ctr" rtl="0" hangingPunct="1">
                        <a:lnSpc>
                          <a:spcPct val="100000"/>
                        </a:lnSpc>
                        <a:spcBef>
                          <a:spcPts val="0"/>
                        </a:spcBef>
                        <a:spcAft>
                          <a:spcPts val="0"/>
                        </a:spcAft>
                        <a:buNone/>
                        <a:tabLst/>
                      </a:pPr>
                      <a:r>
                        <a:rPr lang="de-DE" sz="2400" b="0" i="0" u="none" strike="noStrike" kern="1200" spc="0">
                          <a:ln>
                            <a:noFill/>
                          </a:ln>
                          <a:solidFill>
                            <a:srgbClr val="000000"/>
                          </a:solidFill>
                          <a:latin typeface="Arial" pitchFamily="34"/>
                          <a:ea typeface="Microsoft YaHei" pitchFamily="2"/>
                          <a:cs typeface="Arial" pitchFamily="34"/>
                        </a:rPr>
                        <a:t>118</a:t>
                      </a:r>
                    </a:p>
                  </a:txBody>
                  <a:tcPr/>
                </a:tc>
                <a:extLst>
                  <a:ext uri="{0D108BD9-81ED-4DB2-BD59-A6C34878D82A}">
                    <a16:rowId xmlns:a16="http://schemas.microsoft.com/office/drawing/2014/main" val="3644200564"/>
                  </a:ext>
                </a:extLst>
              </a:tr>
            </a:tbl>
          </a:graphicData>
        </a:graphic>
      </p:graphicFrame>
    </p:spTree>
    <p:extLst>
      <p:ext uri="{BB962C8B-B14F-4D97-AF65-F5344CB8AC3E}">
        <p14:creationId xmlns:p14="http://schemas.microsoft.com/office/powerpoint/2010/main" val="179832095"/>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txBox="1">
            <a:spLocks noGrp="1"/>
          </p:cNvSpPr>
          <p:nvPr>
            <p:ph type="body" idx="4294967295"/>
          </p:nvPr>
        </p:nvSpPr>
        <p:spPr>
          <a:xfrm>
            <a:off x="1981200" y="1020599"/>
            <a:ext cx="8229240" cy="4982760"/>
          </a:xfrm>
        </p:spPr>
        <p:txBody>
          <a:bodyPr/>
          <a:lstStyle/>
          <a:p>
            <a:pPr algn="ctr">
              <a:spcBef>
                <a:spcPts val="638"/>
              </a:spcBef>
              <a:buNone/>
            </a:pPr>
            <a:r>
              <a:rPr lang="de-DE" b="1" u="sng">
                <a:latin typeface="Arial" pitchFamily="34"/>
                <a:cs typeface="Arial" pitchFamily="34"/>
              </a:rPr>
              <a:t>Aufgestellte Betten – Stand Juni 2018</a:t>
            </a:r>
          </a:p>
          <a:p>
            <a:pPr algn="ctr">
              <a:spcBef>
                <a:spcPts val="638"/>
              </a:spcBef>
              <a:buNone/>
            </a:pPr>
            <a:endParaRPr lang="de-DE" b="1" u="sng">
              <a:cs typeface="Arial" pitchFamily="34"/>
            </a:endParaRPr>
          </a:p>
          <a:p>
            <a:pPr>
              <a:spcBef>
                <a:spcPts val="638"/>
              </a:spcBef>
              <a:buNone/>
            </a:pPr>
            <a:endParaRPr lang="de-DE" b="1" u="sng">
              <a:cs typeface="Arial" pitchFamily="34"/>
            </a:endParaRPr>
          </a:p>
        </p:txBody>
      </p:sp>
      <p:graphicFrame>
        <p:nvGraphicFramePr>
          <p:cNvPr id="3" name="Tabelle 2"/>
          <p:cNvGraphicFramePr>
            <a:graphicFrameLocks noGrp="1"/>
          </p:cNvGraphicFramePr>
          <p:nvPr/>
        </p:nvGraphicFramePr>
        <p:xfrm>
          <a:off x="2073720" y="1836719"/>
          <a:ext cx="7943399" cy="4111920"/>
        </p:xfrm>
        <a:graphic>
          <a:graphicData uri="http://schemas.openxmlformats.org/drawingml/2006/table">
            <a:tbl>
              <a:tblPr/>
              <a:tblGrid>
                <a:gridCol w="4012919">
                  <a:extLst>
                    <a:ext uri="{9D8B030D-6E8A-4147-A177-3AD203B41FA5}">
                      <a16:colId xmlns:a16="http://schemas.microsoft.com/office/drawing/2014/main" val="3211582974"/>
                    </a:ext>
                  </a:extLst>
                </a:gridCol>
                <a:gridCol w="1310040">
                  <a:extLst>
                    <a:ext uri="{9D8B030D-6E8A-4147-A177-3AD203B41FA5}">
                      <a16:colId xmlns:a16="http://schemas.microsoft.com/office/drawing/2014/main" val="28944944"/>
                    </a:ext>
                  </a:extLst>
                </a:gridCol>
                <a:gridCol w="1310040">
                  <a:extLst>
                    <a:ext uri="{9D8B030D-6E8A-4147-A177-3AD203B41FA5}">
                      <a16:colId xmlns:a16="http://schemas.microsoft.com/office/drawing/2014/main" val="2907495361"/>
                    </a:ext>
                  </a:extLst>
                </a:gridCol>
                <a:gridCol w="1310400">
                  <a:extLst>
                    <a:ext uri="{9D8B030D-6E8A-4147-A177-3AD203B41FA5}">
                      <a16:colId xmlns:a16="http://schemas.microsoft.com/office/drawing/2014/main" val="2742911581"/>
                    </a:ext>
                  </a:extLst>
                </a:gridCol>
              </a:tblGrid>
              <a:tr h="695520">
                <a:tc>
                  <a:txBody>
                    <a:bodyPr/>
                    <a:lstStyle/>
                    <a:p>
                      <a:pPr marL="0" marR="0" lvl="0" indent="0" algn="l" rtl="0" hangingPunct="1">
                        <a:lnSpc>
                          <a:spcPct val="100000"/>
                        </a:lnSpc>
                        <a:spcBef>
                          <a:spcPts val="0"/>
                        </a:spcBef>
                        <a:spcAft>
                          <a:spcPts val="0"/>
                        </a:spcAft>
                        <a:buNone/>
                        <a:tabLst/>
                      </a:pPr>
                      <a:r>
                        <a:rPr lang="de-DE" sz="2000" b="0" i="0" u="none" strike="noStrike" kern="1200" spc="0">
                          <a:ln>
                            <a:noFill/>
                          </a:ln>
                          <a:solidFill>
                            <a:srgbClr val="000000"/>
                          </a:solidFill>
                          <a:latin typeface="Arial" pitchFamily="34"/>
                          <a:ea typeface="Microsoft YaHei" pitchFamily="2"/>
                          <a:cs typeface="Arial" pitchFamily="34"/>
                        </a:rPr>
                        <a:t>Bereich</a:t>
                      </a:r>
                    </a:p>
                  </a:txBody>
                  <a:tcPr/>
                </a:tc>
                <a:tc>
                  <a:txBody>
                    <a:bodyPr/>
                    <a:lstStyle/>
                    <a:p>
                      <a:pPr marL="0" marR="0" lvl="0" indent="0" algn="l" rtl="0" hangingPunct="1">
                        <a:lnSpc>
                          <a:spcPct val="100000"/>
                        </a:lnSpc>
                        <a:spcBef>
                          <a:spcPts val="0"/>
                        </a:spcBef>
                        <a:spcAft>
                          <a:spcPts val="0"/>
                        </a:spcAft>
                        <a:buNone/>
                        <a:tabLst/>
                      </a:pPr>
                      <a:r>
                        <a:rPr lang="de-DE" sz="2000" b="0" i="0" u="none" strike="noStrike" kern="1200" spc="0">
                          <a:ln>
                            <a:noFill/>
                          </a:ln>
                          <a:solidFill>
                            <a:srgbClr val="000000"/>
                          </a:solidFill>
                          <a:latin typeface="Arial" pitchFamily="34"/>
                          <a:ea typeface="Microsoft YaHei" pitchFamily="2"/>
                          <a:cs typeface="Arial" pitchFamily="34"/>
                        </a:rPr>
                        <a:t>vollstat.</a:t>
                      </a:r>
                    </a:p>
                  </a:txBody>
                  <a:tcPr/>
                </a:tc>
                <a:tc>
                  <a:txBody>
                    <a:bodyPr/>
                    <a:lstStyle/>
                    <a:p>
                      <a:pPr marL="0" marR="0" lvl="0" indent="0" algn="l" rtl="0" hangingPunct="1">
                        <a:lnSpc>
                          <a:spcPct val="100000"/>
                        </a:lnSpc>
                        <a:spcBef>
                          <a:spcPts val="0"/>
                        </a:spcBef>
                        <a:spcAft>
                          <a:spcPts val="0"/>
                        </a:spcAft>
                        <a:buNone/>
                        <a:tabLst/>
                      </a:pPr>
                      <a:r>
                        <a:rPr lang="de-DE" sz="2000" b="0" i="0" u="none" strike="noStrike" kern="1200" spc="0">
                          <a:ln>
                            <a:noFill/>
                          </a:ln>
                          <a:solidFill>
                            <a:srgbClr val="000000"/>
                          </a:solidFill>
                          <a:latin typeface="Arial" pitchFamily="34"/>
                          <a:ea typeface="Microsoft YaHei" pitchFamily="2"/>
                          <a:cs typeface="Arial" pitchFamily="34"/>
                        </a:rPr>
                        <a:t>teilstat.</a:t>
                      </a:r>
                    </a:p>
                  </a:txBody>
                  <a:tcPr/>
                </a:tc>
                <a:tc>
                  <a:txBody>
                    <a:bodyPr/>
                    <a:lstStyle/>
                    <a:p>
                      <a:pPr marL="0" marR="0" lvl="0" indent="0" algn="l" rtl="0" hangingPunct="1">
                        <a:lnSpc>
                          <a:spcPct val="100000"/>
                        </a:lnSpc>
                        <a:spcBef>
                          <a:spcPts val="0"/>
                        </a:spcBef>
                        <a:spcAft>
                          <a:spcPts val="0"/>
                        </a:spcAft>
                        <a:buNone/>
                        <a:tabLst/>
                      </a:pPr>
                      <a:r>
                        <a:rPr lang="de-DE" sz="2000" b="0" i="0" u="none" strike="noStrike" kern="1200" spc="0">
                          <a:ln>
                            <a:noFill/>
                          </a:ln>
                          <a:solidFill>
                            <a:srgbClr val="000000"/>
                          </a:solidFill>
                          <a:latin typeface="Arial" pitchFamily="34"/>
                          <a:ea typeface="Microsoft YaHei" pitchFamily="2"/>
                          <a:cs typeface="Arial" pitchFamily="34"/>
                        </a:rPr>
                        <a:t>Gesamt</a:t>
                      </a:r>
                    </a:p>
                  </a:txBody>
                  <a:tcPr/>
                </a:tc>
                <a:extLst>
                  <a:ext uri="{0D108BD9-81ED-4DB2-BD59-A6C34878D82A}">
                    <a16:rowId xmlns:a16="http://schemas.microsoft.com/office/drawing/2014/main" val="1205414909"/>
                  </a:ext>
                </a:extLst>
              </a:tr>
              <a:tr h="781200">
                <a:tc>
                  <a:txBody>
                    <a:bodyPr/>
                    <a:lstStyle/>
                    <a:p>
                      <a:pPr marL="0" marR="0" lvl="0" indent="0" algn="l" rtl="0" hangingPunct="1">
                        <a:lnSpc>
                          <a:spcPct val="100000"/>
                        </a:lnSpc>
                        <a:spcBef>
                          <a:spcPts val="0"/>
                        </a:spcBef>
                        <a:spcAft>
                          <a:spcPts val="0"/>
                        </a:spcAft>
                        <a:buNone/>
                        <a:tabLst/>
                      </a:pPr>
                      <a:r>
                        <a:rPr lang="de-DE" sz="2400" b="0" i="0" u="none" strike="noStrike" kern="1200" spc="0">
                          <a:ln>
                            <a:noFill/>
                          </a:ln>
                          <a:solidFill>
                            <a:srgbClr val="000000"/>
                          </a:solidFill>
                          <a:latin typeface="Arial" pitchFamily="34"/>
                          <a:ea typeface="Microsoft YaHei" pitchFamily="2"/>
                          <a:cs typeface="Arial" pitchFamily="34"/>
                        </a:rPr>
                        <a:t>Kinder- u. Jugendpsychiatrie</a:t>
                      </a:r>
                    </a:p>
                  </a:txBody>
                  <a:tcPr/>
                </a:tc>
                <a:tc>
                  <a:txBody>
                    <a:bodyPr/>
                    <a:lstStyle/>
                    <a:p>
                      <a:pPr marL="0" marR="0" lvl="0" indent="0" algn="ctr" rtl="0" hangingPunct="1">
                        <a:lnSpc>
                          <a:spcPct val="100000"/>
                        </a:lnSpc>
                        <a:spcBef>
                          <a:spcPts val="0"/>
                        </a:spcBef>
                        <a:spcAft>
                          <a:spcPts val="0"/>
                        </a:spcAft>
                        <a:buNone/>
                        <a:tabLst/>
                      </a:pPr>
                      <a:r>
                        <a:rPr lang="de-DE" sz="2400" b="0" i="0" u="none" strike="noStrike" kern="1200" spc="0">
                          <a:ln>
                            <a:noFill/>
                          </a:ln>
                          <a:solidFill>
                            <a:srgbClr val="000000"/>
                          </a:solidFill>
                          <a:latin typeface="Arial" pitchFamily="34"/>
                          <a:ea typeface="Microsoft YaHei" pitchFamily="2"/>
                          <a:cs typeface="Arial" pitchFamily="34"/>
                        </a:rPr>
                        <a:t>98</a:t>
                      </a:r>
                    </a:p>
                  </a:txBody>
                  <a:tcPr/>
                </a:tc>
                <a:tc>
                  <a:txBody>
                    <a:bodyPr/>
                    <a:lstStyle/>
                    <a:p>
                      <a:pPr marL="0" marR="0" lvl="0" indent="0" algn="ctr" rtl="0" hangingPunct="1">
                        <a:lnSpc>
                          <a:spcPct val="100000"/>
                        </a:lnSpc>
                        <a:spcBef>
                          <a:spcPts val="0"/>
                        </a:spcBef>
                        <a:spcAft>
                          <a:spcPts val="0"/>
                        </a:spcAft>
                        <a:buNone/>
                        <a:tabLst/>
                      </a:pPr>
                      <a:r>
                        <a:rPr lang="de-DE" sz="2400" b="0" i="0" u="none" strike="noStrike" kern="1200" spc="0">
                          <a:ln>
                            <a:noFill/>
                          </a:ln>
                          <a:solidFill>
                            <a:srgbClr val="000000"/>
                          </a:solidFill>
                          <a:latin typeface="Arial" pitchFamily="34"/>
                          <a:ea typeface="Microsoft YaHei" pitchFamily="2"/>
                          <a:cs typeface="Arial" pitchFamily="34"/>
                        </a:rPr>
                        <a:t>31</a:t>
                      </a:r>
                    </a:p>
                  </a:txBody>
                  <a:tcPr/>
                </a:tc>
                <a:tc>
                  <a:txBody>
                    <a:bodyPr/>
                    <a:lstStyle/>
                    <a:p>
                      <a:pPr marL="0" marR="0" lvl="0" indent="0" algn="ctr" rtl="0" hangingPunct="1">
                        <a:lnSpc>
                          <a:spcPct val="100000"/>
                        </a:lnSpc>
                        <a:spcBef>
                          <a:spcPts val="0"/>
                        </a:spcBef>
                        <a:spcAft>
                          <a:spcPts val="0"/>
                        </a:spcAft>
                        <a:buNone/>
                        <a:tabLst/>
                      </a:pPr>
                      <a:r>
                        <a:rPr lang="de-DE" sz="2400" b="0" i="0" u="none" strike="noStrike" kern="1200" spc="0">
                          <a:ln>
                            <a:noFill/>
                          </a:ln>
                          <a:solidFill>
                            <a:srgbClr val="000000"/>
                          </a:solidFill>
                          <a:latin typeface="Arial" pitchFamily="34"/>
                          <a:ea typeface="Microsoft YaHei" pitchFamily="2"/>
                          <a:cs typeface="Arial" pitchFamily="34"/>
                        </a:rPr>
                        <a:t>129</a:t>
                      </a:r>
                    </a:p>
                  </a:txBody>
                  <a:tcPr/>
                </a:tc>
                <a:extLst>
                  <a:ext uri="{0D108BD9-81ED-4DB2-BD59-A6C34878D82A}">
                    <a16:rowId xmlns:a16="http://schemas.microsoft.com/office/drawing/2014/main" val="2024865858"/>
                  </a:ext>
                </a:extLst>
              </a:tr>
              <a:tr h="648000">
                <a:tc>
                  <a:txBody>
                    <a:bodyPr/>
                    <a:lstStyle/>
                    <a:p>
                      <a:pPr marL="0" marR="0" lvl="0" indent="0" algn="l" rtl="0" hangingPunct="1">
                        <a:lnSpc>
                          <a:spcPct val="100000"/>
                        </a:lnSpc>
                        <a:spcBef>
                          <a:spcPts val="0"/>
                        </a:spcBef>
                        <a:spcAft>
                          <a:spcPts val="0"/>
                        </a:spcAft>
                        <a:buNone/>
                        <a:tabLst/>
                      </a:pPr>
                      <a:r>
                        <a:rPr lang="de-DE" sz="2400" b="0" i="0" u="none" strike="noStrike" kern="1200" spc="0">
                          <a:ln>
                            <a:noFill/>
                          </a:ln>
                          <a:solidFill>
                            <a:srgbClr val="000000"/>
                          </a:solidFill>
                          <a:latin typeface="Arial" pitchFamily="34"/>
                          <a:ea typeface="Microsoft YaHei" pitchFamily="2"/>
                          <a:cs typeface="Arial" pitchFamily="34"/>
                        </a:rPr>
                        <a:t>Neurologie</a:t>
                      </a:r>
                    </a:p>
                  </a:txBody>
                  <a:tcPr/>
                </a:tc>
                <a:tc>
                  <a:txBody>
                    <a:bodyPr/>
                    <a:lstStyle/>
                    <a:p>
                      <a:pPr marL="0" marR="0" lvl="0" indent="0" algn="ctr" rtl="0" hangingPunct="1">
                        <a:lnSpc>
                          <a:spcPct val="100000"/>
                        </a:lnSpc>
                        <a:spcBef>
                          <a:spcPts val="0"/>
                        </a:spcBef>
                        <a:spcAft>
                          <a:spcPts val="0"/>
                        </a:spcAft>
                        <a:buNone/>
                        <a:tabLst/>
                      </a:pPr>
                      <a:r>
                        <a:rPr lang="de-DE" sz="2400" b="0" i="0" u="none" strike="noStrike" kern="1200" spc="0">
                          <a:ln>
                            <a:noFill/>
                          </a:ln>
                          <a:solidFill>
                            <a:srgbClr val="000000"/>
                          </a:solidFill>
                          <a:latin typeface="Arial" pitchFamily="34"/>
                          <a:ea typeface="Microsoft YaHei" pitchFamily="2"/>
                          <a:cs typeface="Arial" pitchFamily="34"/>
                        </a:rPr>
                        <a:t>50</a:t>
                      </a:r>
                    </a:p>
                  </a:txBody>
                  <a:tcPr/>
                </a:tc>
                <a:tc>
                  <a:txBody>
                    <a:bodyPr/>
                    <a:lstStyle/>
                    <a:p>
                      <a:pPr marL="0" marR="0" lvl="0" indent="0" algn="ctr" rtl="0" hangingPunct="1">
                        <a:lnSpc>
                          <a:spcPct val="100000"/>
                        </a:lnSpc>
                        <a:spcBef>
                          <a:spcPts val="0"/>
                        </a:spcBef>
                        <a:spcAft>
                          <a:spcPts val="0"/>
                        </a:spcAft>
                        <a:buNone/>
                        <a:tabLst/>
                      </a:pPr>
                      <a:r>
                        <a:rPr lang="de-DE" sz="2400" b="0" i="0" u="none" strike="noStrike" kern="1200" spc="0">
                          <a:ln>
                            <a:noFill/>
                          </a:ln>
                          <a:solidFill>
                            <a:srgbClr val="000000"/>
                          </a:solidFill>
                          <a:latin typeface="Arial" pitchFamily="34"/>
                          <a:ea typeface="Microsoft YaHei" pitchFamily="2"/>
                          <a:cs typeface="Arial" pitchFamily="34"/>
                        </a:rPr>
                        <a:t>0</a:t>
                      </a:r>
                    </a:p>
                  </a:txBody>
                  <a:tcPr/>
                </a:tc>
                <a:tc>
                  <a:txBody>
                    <a:bodyPr/>
                    <a:lstStyle/>
                    <a:p>
                      <a:pPr marL="0" marR="0" lvl="0" indent="0" algn="ctr" rtl="0" hangingPunct="1">
                        <a:lnSpc>
                          <a:spcPct val="100000"/>
                        </a:lnSpc>
                        <a:spcBef>
                          <a:spcPts val="0"/>
                        </a:spcBef>
                        <a:spcAft>
                          <a:spcPts val="0"/>
                        </a:spcAft>
                        <a:buNone/>
                        <a:tabLst/>
                      </a:pPr>
                      <a:r>
                        <a:rPr lang="de-DE" sz="2400" b="0" i="0" u="none" strike="noStrike" kern="1200" spc="0">
                          <a:ln>
                            <a:noFill/>
                          </a:ln>
                          <a:solidFill>
                            <a:srgbClr val="000000"/>
                          </a:solidFill>
                          <a:latin typeface="Arial" pitchFamily="34"/>
                          <a:ea typeface="Microsoft YaHei" pitchFamily="2"/>
                          <a:cs typeface="Arial" pitchFamily="34"/>
                        </a:rPr>
                        <a:t>50</a:t>
                      </a:r>
                    </a:p>
                  </a:txBody>
                  <a:tcPr/>
                </a:tc>
                <a:extLst>
                  <a:ext uri="{0D108BD9-81ED-4DB2-BD59-A6C34878D82A}">
                    <a16:rowId xmlns:a16="http://schemas.microsoft.com/office/drawing/2014/main" val="1662372727"/>
                  </a:ext>
                </a:extLst>
              </a:tr>
              <a:tr h="648000">
                <a:tc>
                  <a:txBody>
                    <a:bodyPr/>
                    <a:lstStyle/>
                    <a:p>
                      <a:pPr marL="0" marR="0" lvl="0" indent="0" algn="l" rtl="0" hangingPunct="1">
                        <a:lnSpc>
                          <a:spcPct val="100000"/>
                        </a:lnSpc>
                        <a:spcBef>
                          <a:spcPts val="0"/>
                        </a:spcBef>
                        <a:spcAft>
                          <a:spcPts val="0"/>
                        </a:spcAft>
                        <a:buNone/>
                        <a:tabLst/>
                      </a:pPr>
                      <a:r>
                        <a:rPr lang="de-DE" sz="2400" b="0" i="0" u="none" strike="noStrike" kern="1200" spc="0">
                          <a:ln>
                            <a:noFill/>
                          </a:ln>
                          <a:solidFill>
                            <a:srgbClr val="000000"/>
                          </a:solidFill>
                          <a:latin typeface="Arial" pitchFamily="34"/>
                          <a:ea typeface="Microsoft YaHei" pitchFamily="2"/>
                          <a:cs typeface="Arial" pitchFamily="34"/>
                        </a:rPr>
                        <a:t>Maßregelvollzug</a:t>
                      </a:r>
                    </a:p>
                  </a:txBody>
                  <a:tcPr/>
                </a:tc>
                <a:tc>
                  <a:txBody>
                    <a:bodyPr/>
                    <a:lstStyle/>
                    <a:p>
                      <a:pPr marL="0" marR="0" lvl="0" indent="0" algn="ctr" rtl="0" hangingPunct="1">
                        <a:lnSpc>
                          <a:spcPct val="100000"/>
                        </a:lnSpc>
                        <a:spcBef>
                          <a:spcPts val="0"/>
                        </a:spcBef>
                        <a:spcAft>
                          <a:spcPts val="0"/>
                        </a:spcAft>
                        <a:buNone/>
                        <a:tabLst/>
                      </a:pPr>
                      <a:r>
                        <a:rPr lang="de-DE" sz="2400" b="0" i="0" u="none" strike="noStrike" kern="1200" spc="0">
                          <a:ln>
                            <a:noFill/>
                          </a:ln>
                          <a:solidFill>
                            <a:srgbClr val="000000"/>
                          </a:solidFill>
                          <a:latin typeface="Arial" pitchFamily="34"/>
                          <a:ea typeface="Microsoft YaHei" pitchFamily="2"/>
                          <a:cs typeface="Arial" pitchFamily="34"/>
                        </a:rPr>
                        <a:t>115</a:t>
                      </a:r>
                    </a:p>
                  </a:txBody>
                  <a:tcPr/>
                </a:tc>
                <a:tc>
                  <a:txBody>
                    <a:bodyPr/>
                    <a:lstStyle/>
                    <a:p>
                      <a:pPr marL="0" marR="0" lvl="0" indent="0" algn="ctr" rtl="0" hangingPunct="1">
                        <a:lnSpc>
                          <a:spcPct val="100000"/>
                        </a:lnSpc>
                        <a:spcBef>
                          <a:spcPts val="0"/>
                        </a:spcBef>
                        <a:spcAft>
                          <a:spcPts val="0"/>
                        </a:spcAft>
                        <a:buNone/>
                        <a:tabLst/>
                      </a:pPr>
                      <a:r>
                        <a:rPr lang="de-DE" sz="2400" b="0" i="0" u="none" strike="noStrike" kern="1200" spc="0">
                          <a:ln>
                            <a:noFill/>
                          </a:ln>
                          <a:solidFill>
                            <a:srgbClr val="000000"/>
                          </a:solidFill>
                          <a:latin typeface="Arial" pitchFamily="34"/>
                          <a:ea typeface="Microsoft YaHei" pitchFamily="2"/>
                          <a:cs typeface="Arial" pitchFamily="34"/>
                        </a:rPr>
                        <a:t>0</a:t>
                      </a:r>
                    </a:p>
                  </a:txBody>
                  <a:tcPr/>
                </a:tc>
                <a:tc>
                  <a:txBody>
                    <a:bodyPr/>
                    <a:lstStyle/>
                    <a:p>
                      <a:pPr marL="0" marR="0" lvl="0" indent="0" algn="ctr" rtl="0" hangingPunct="1">
                        <a:lnSpc>
                          <a:spcPct val="100000"/>
                        </a:lnSpc>
                        <a:spcBef>
                          <a:spcPts val="0"/>
                        </a:spcBef>
                        <a:spcAft>
                          <a:spcPts val="0"/>
                        </a:spcAft>
                        <a:buNone/>
                        <a:tabLst/>
                      </a:pPr>
                      <a:r>
                        <a:rPr lang="de-DE" sz="2400" b="0" i="0" u="none" strike="noStrike" kern="1200" spc="0">
                          <a:ln>
                            <a:noFill/>
                          </a:ln>
                          <a:solidFill>
                            <a:srgbClr val="000000"/>
                          </a:solidFill>
                          <a:latin typeface="Arial" pitchFamily="34"/>
                          <a:ea typeface="Microsoft YaHei" pitchFamily="2"/>
                          <a:cs typeface="Arial" pitchFamily="34"/>
                        </a:rPr>
                        <a:t>115</a:t>
                      </a:r>
                    </a:p>
                  </a:txBody>
                  <a:tcPr/>
                </a:tc>
                <a:extLst>
                  <a:ext uri="{0D108BD9-81ED-4DB2-BD59-A6C34878D82A}">
                    <a16:rowId xmlns:a16="http://schemas.microsoft.com/office/drawing/2014/main" val="937139982"/>
                  </a:ext>
                </a:extLst>
              </a:tr>
              <a:tr h="648000">
                <a:tc>
                  <a:txBody>
                    <a:bodyPr/>
                    <a:lstStyle/>
                    <a:p>
                      <a:pPr marL="0" marR="0" lvl="0" indent="0" algn="l" rtl="0" hangingPunct="1">
                        <a:lnSpc>
                          <a:spcPct val="100000"/>
                        </a:lnSpc>
                        <a:spcBef>
                          <a:spcPts val="0"/>
                        </a:spcBef>
                        <a:spcAft>
                          <a:spcPts val="0"/>
                        </a:spcAft>
                        <a:buNone/>
                        <a:tabLst/>
                      </a:pPr>
                      <a:r>
                        <a:rPr lang="de-DE" sz="2400" b="0" i="0" u="none" strike="noStrike" kern="1200" spc="0">
                          <a:ln>
                            <a:noFill/>
                          </a:ln>
                          <a:solidFill>
                            <a:srgbClr val="000000"/>
                          </a:solidFill>
                          <a:latin typeface="Arial" pitchFamily="34"/>
                          <a:ea typeface="Microsoft YaHei" pitchFamily="2"/>
                          <a:cs typeface="Arial" pitchFamily="34"/>
                        </a:rPr>
                        <a:t>Heimbereich</a:t>
                      </a:r>
                    </a:p>
                  </a:txBody>
                  <a:tcPr/>
                </a:tc>
                <a:tc>
                  <a:txBody>
                    <a:bodyPr/>
                    <a:lstStyle/>
                    <a:p>
                      <a:pPr marL="0" marR="0" lvl="0" indent="0" algn="ctr" rtl="0" hangingPunct="1">
                        <a:lnSpc>
                          <a:spcPct val="100000"/>
                        </a:lnSpc>
                        <a:spcBef>
                          <a:spcPts val="0"/>
                        </a:spcBef>
                        <a:spcAft>
                          <a:spcPts val="0"/>
                        </a:spcAft>
                        <a:buNone/>
                        <a:tabLst/>
                      </a:pPr>
                      <a:r>
                        <a:rPr lang="de-DE" sz="2400" b="0" i="0" u="none" strike="noStrike" kern="1200" spc="0">
                          <a:ln>
                            <a:noFill/>
                          </a:ln>
                          <a:solidFill>
                            <a:srgbClr val="000000"/>
                          </a:solidFill>
                          <a:latin typeface="Arial" pitchFamily="34"/>
                          <a:ea typeface="Microsoft YaHei" pitchFamily="2"/>
                          <a:cs typeface="Arial" pitchFamily="34"/>
                        </a:rPr>
                        <a:t>86</a:t>
                      </a:r>
                    </a:p>
                  </a:txBody>
                  <a:tcPr/>
                </a:tc>
                <a:tc>
                  <a:txBody>
                    <a:bodyPr/>
                    <a:lstStyle/>
                    <a:p>
                      <a:pPr marL="0" marR="0" lvl="0" indent="0" algn="ctr" rtl="0" hangingPunct="1">
                        <a:lnSpc>
                          <a:spcPct val="100000"/>
                        </a:lnSpc>
                        <a:spcBef>
                          <a:spcPts val="0"/>
                        </a:spcBef>
                        <a:spcAft>
                          <a:spcPts val="0"/>
                        </a:spcAft>
                        <a:buNone/>
                        <a:tabLst/>
                      </a:pPr>
                      <a:r>
                        <a:rPr lang="de-DE" sz="2400" b="0" i="0" u="none" strike="noStrike" kern="1200" spc="0">
                          <a:ln>
                            <a:noFill/>
                          </a:ln>
                          <a:solidFill>
                            <a:srgbClr val="000000"/>
                          </a:solidFill>
                          <a:latin typeface="Arial" pitchFamily="34"/>
                          <a:ea typeface="Microsoft YaHei" pitchFamily="2"/>
                          <a:cs typeface="Arial" pitchFamily="34"/>
                        </a:rPr>
                        <a:t>0</a:t>
                      </a:r>
                    </a:p>
                  </a:txBody>
                  <a:tcPr/>
                </a:tc>
                <a:tc>
                  <a:txBody>
                    <a:bodyPr/>
                    <a:lstStyle/>
                    <a:p>
                      <a:pPr marL="0" marR="0" lvl="0" indent="0" algn="ctr" rtl="0" hangingPunct="1">
                        <a:lnSpc>
                          <a:spcPct val="100000"/>
                        </a:lnSpc>
                        <a:spcBef>
                          <a:spcPts val="0"/>
                        </a:spcBef>
                        <a:spcAft>
                          <a:spcPts val="0"/>
                        </a:spcAft>
                        <a:buNone/>
                        <a:tabLst/>
                      </a:pPr>
                      <a:r>
                        <a:rPr lang="de-DE" sz="2400" b="0" i="0" u="none" strike="noStrike" kern="1200" spc="0">
                          <a:ln>
                            <a:noFill/>
                          </a:ln>
                          <a:solidFill>
                            <a:srgbClr val="000000"/>
                          </a:solidFill>
                          <a:latin typeface="Arial" pitchFamily="34"/>
                          <a:ea typeface="Microsoft YaHei" pitchFamily="2"/>
                          <a:cs typeface="Arial" pitchFamily="34"/>
                        </a:rPr>
                        <a:t>86</a:t>
                      </a:r>
                    </a:p>
                  </a:txBody>
                  <a:tcPr/>
                </a:tc>
                <a:extLst>
                  <a:ext uri="{0D108BD9-81ED-4DB2-BD59-A6C34878D82A}">
                    <a16:rowId xmlns:a16="http://schemas.microsoft.com/office/drawing/2014/main" val="1566222404"/>
                  </a:ext>
                </a:extLst>
              </a:tr>
              <a:tr h="649440">
                <a:tc>
                  <a:txBody>
                    <a:bodyPr/>
                    <a:lstStyle/>
                    <a:p>
                      <a:pPr marL="0" marR="0" lvl="0" indent="0" algn="l" rtl="0" hangingPunct="1">
                        <a:lnSpc>
                          <a:spcPct val="100000"/>
                        </a:lnSpc>
                        <a:spcBef>
                          <a:spcPts val="0"/>
                        </a:spcBef>
                        <a:spcAft>
                          <a:spcPts val="0"/>
                        </a:spcAft>
                        <a:buNone/>
                        <a:tabLst/>
                      </a:pPr>
                      <a:r>
                        <a:rPr lang="de-DE" sz="2400" b="1" i="0" u="none" strike="noStrike" kern="1200" spc="0">
                          <a:ln>
                            <a:noFill/>
                          </a:ln>
                          <a:solidFill>
                            <a:srgbClr val="000000"/>
                          </a:solidFill>
                          <a:latin typeface="Arial" pitchFamily="34"/>
                          <a:ea typeface="Microsoft YaHei" pitchFamily="2"/>
                          <a:cs typeface="Arial" pitchFamily="34"/>
                        </a:rPr>
                        <a:t>Gesamt</a:t>
                      </a:r>
                    </a:p>
                  </a:txBody>
                  <a:tcPr/>
                </a:tc>
                <a:tc>
                  <a:txBody>
                    <a:bodyPr/>
                    <a:lstStyle/>
                    <a:p>
                      <a:pPr marL="0" marR="0" lvl="0" indent="0" algn="ctr" rtl="0" hangingPunct="1">
                        <a:lnSpc>
                          <a:spcPct val="100000"/>
                        </a:lnSpc>
                        <a:spcBef>
                          <a:spcPts val="0"/>
                        </a:spcBef>
                        <a:spcAft>
                          <a:spcPts val="0"/>
                        </a:spcAft>
                        <a:buNone/>
                        <a:tabLst/>
                      </a:pPr>
                      <a:r>
                        <a:rPr lang="de-DE" sz="2400" b="1" i="0" u="none" strike="noStrike" kern="1200" spc="0">
                          <a:ln>
                            <a:noFill/>
                          </a:ln>
                          <a:solidFill>
                            <a:srgbClr val="000000"/>
                          </a:solidFill>
                          <a:latin typeface="Arial" pitchFamily="34"/>
                          <a:ea typeface="Microsoft YaHei" pitchFamily="2"/>
                          <a:cs typeface="Arial" pitchFamily="34"/>
                        </a:rPr>
                        <a:t>761</a:t>
                      </a:r>
                    </a:p>
                  </a:txBody>
                  <a:tcPr/>
                </a:tc>
                <a:tc>
                  <a:txBody>
                    <a:bodyPr/>
                    <a:lstStyle/>
                    <a:p>
                      <a:pPr marL="0" marR="0" lvl="0" indent="0" algn="ctr" rtl="0" hangingPunct="1">
                        <a:lnSpc>
                          <a:spcPct val="100000"/>
                        </a:lnSpc>
                        <a:spcBef>
                          <a:spcPts val="0"/>
                        </a:spcBef>
                        <a:spcAft>
                          <a:spcPts val="0"/>
                        </a:spcAft>
                        <a:buNone/>
                        <a:tabLst/>
                      </a:pPr>
                      <a:r>
                        <a:rPr lang="de-DE" sz="2400" b="1" i="0" u="none" strike="noStrike" kern="1200" spc="0">
                          <a:ln>
                            <a:noFill/>
                          </a:ln>
                          <a:solidFill>
                            <a:srgbClr val="000000"/>
                          </a:solidFill>
                          <a:latin typeface="Arial" pitchFamily="34"/>
                          <a:ea typeface="Microsoft YaHei" pitchFamily="2"/>
                          <a:cs typeface="Arial" pitchFamily="34"/>
                        </a:rPr>
                        <a:t>144</a:t>
                      </a:r>
                    </a:p>
                  </a:txBody>
                  <a:tcPr/>
                </a:tc>
                <a:tc>
                  <a:txBody>
                    <a:bodyPr/>
                    <a:lstStyle/>
                    <a:p>
                      <a:pPr marL="0" marR="0" lvl="0" indent="0" algn="ctr" rtl="0" hangingPunct="1">
                        <a:lnSpc>
                          <a:spcPct val="100000"/>
                        </a:lnSpc>
                        <a:spcBef>
                          <a:spcPts val="0"/>
                        </a:spcBef>
                        <a:spcAft>
                          <a:spcPts val="0"/>
                        </a:spcAft>
                        <a:buNone/>
                        <a:tabLst/>
                      </a:pPr>
                      <a:r>
                        <a:rPr lang="de-DE" sz="2400" b="1" i="0" u="none" strike="noStrike" kern="1200" spc="0">
                          <a:ln>
                            <a:noFill/>
                          </a:ln>
                          <a:solidFill>
                            <a:srgbClr val="000000"/>
                          </a:solidFill>
                          <a:latin typeface="Arial" pitchFamily="34"/>
                          <a:ea typeface="Microsoft YaHei" pitchFamily="2"/>
                          <a:cs typeface="Arial" pitchFamily="34"/>
                        </a:rPr>
                        <a:t>905</a:t>
                      </a:r>
                    </a:p>
                  </a:txBody>
                  <a:tcPr/>
                </a:tc>
                <a:extLst>
                  <a:ext uri="{0D108BD9-81ED-4DB2-BD59-A6C34878D82A}">
                    <a16:rowId xmlns:a16="http://schemas.microsoft.com/office/drawing/2014/main" val="748091745"/>
                  </a:ext>
                </a:extLst>
              </a:tr>
            </a:tbl>
          </a:graphicData>
        </a:graphic>
      </p:graphicFrame>
    </p:spTree>
    <p:extLst>
      <p:ext uri="{BB962C8B-B14F-4D97-AF65-F5344CB8AC3E}">
        <p14:creationId xmlns:p14="http://schemas.microsoft.com/office/powerpoint/2010/main" val="2495418367"/>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2">
            <a:extLst/>
          </p:cNvPr>
          <p:cNvPicPr>
            <a:picLocks noChangeAspect="1"/>
          </p:cNvPicPr>
          <p:nvPr/>
        </p:nvPicPr>
        <p:blipFill>
          <a:blip r:embed="rId3" cstate="screen">
            <a:lum bright="70000" contrast="-70000"/>
            <a:alphaModFix/>
            <a:extLst>
              <a:ext uri="{28A0092B-C50C-407E-A947-70E740481C1C}">
                <a14:useLocalDpi xmlns:a14="http://schemas.microsoft.com/office/drawing/2010/main"/>
              </a:ext>
            </a:extLst>
          </a:blip>
          <a:srcRect/>
          <a:stretch>
            <a:fillRect/>
          </a:stretch>
        </p:blipFill>
        <p:spPr>
          <a:xfrm>
            <a:off x="1524000" y="0"/>
            <a:ext cx="9143640" cy="6857640"/>
          </a:xfrm>
          <a:prstGeom prst="rect">
            <a:avLst/>
          </a:prstGeom>
          <a:noFill/>
          <a:ln>
            <a:noFill/>
          </a:ln>
        </p:spPr>
      </p:pic>
      <p:sp>
        <p:nvSpPr>
          <p:cNvPr id="3" name="Inhaltsplatzhalter 1"/>
          <p:cNvSpPr txBox="1">
            <a:spLocks noGrp="1"/>
          </p:cNvSpPr>
          <p:nvPr>
            <p:ph type="body" idx="4294967295"/>
          </p:nvPr>
        </p:nvSpPr>
        <p:spPr/>
        <p:txBody>
          <a:bodyPr/>
          <a:lstStyle/>
          <a:p>
            <a:pPr>
              <a:spcBef>
                <a:spcPts val="638"/>
              </a:spcBef>
              <a:buNone/>
            </a:pPr>
            <a:endParaRPr lang="de-DE"/>
          </a:p>
          <a:p>
            <a:pPr algn="ctr">
              <a:spcBef>
                <a:spcPts val="638"/>
              </a:spcBef>
              <a:buNone/>
            </a:pPr>
            <a:r>
              <a:rPr lang="de-DE" sz="5400" b="1">
                <a:latin typeface="Arial" pitchFamily="34"/>
                <a:cs typeface="Arial" pitchFamily="34"/>
              </a:rPr>
              <a:t>Zusammenarbeit</a:t>
            </a:r>
          </a:p>
          <a:p>
            <a:pPr algn="ctr">
              <a:spcBef>
                <a:spcPts val="638"/>
              </a:spcBef>
              <a:buNone/>
            </a:pPr>
            <a:r>
              <a:rPr lang="de-DE" sz="5400" b="1">
                <a:latin typeface="Arial" pitchFamily="34"/>
                <a:cs typeface="Arial" pitchFamily="34"/>
              </a:rPr>
              <a:t>mit</a:t>
            </a:r>
          </a:p>
          <a:p>
            <a:pPr algn="ctr">
              <a:spcBef>
                <a:spcPts val="638"/>
              </a:spcBef>
              <a:buNone/>
            </a:pPr>
            <a:r>
              <a:rPr lang="de-DE" sz="5400" b="1">
                <a:latin typeface="Arial" pitchFamily="34"/>
                <a:cs typeface="Arial" pitchFamily="34"/>
              </a:rPr>
              <a:t>Kirchengemeinden</a:t>
            </a:r>
          </a:p>
        </p:txBody>
      </p:sp>
    </p:spTree>
    <p:extLst>
      <p:ext uri="{BB962C8B-B14F-4D97-AF65-F5344CB8AC3E}">
        <p14:creationId xmlns:p14="http://schemas.microsoft.com/office/powerpoint/2010/main" val="15717682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250" fill="hold"/>
                                        <p:tgtEl>
                                          <p:spTgt spid="3">
                                            <p:txEl>
                                              <p:pRg st="1" end="1"/>
                                            </p:txEl>
                                          </p:spTgt>
                                        </p:tgtEl>
                                        <p:attrNameLst>
                                          <p:attrName>ppt_w</p:attrName>
                                        </p:attrNameLst>
                                      </p:cBhvr>
                                      <p:tavLst>
                                        <p:tav tm="0">
                                          <p:val>
                                            <p:strVal val="0"/>
                                          </p:val>
                                        </p:tav>
                                        <p:tav tm="100000">
                                          <p:val>
                                            <p:strVal val="#ppt_w"/>
                                          </p:val>
                                        </p:tav>
                                      </p:tavLst>
                                    </p:anim>
                                    <p:anim calcmode="lin" valueType="num">
                                      <p:cBhvr>
                                        <p:cTn id="8" dur="1250" fill="hold"/>
                                        <p:tgtEl>
                                          <p:spTgt spid="3">
                                            <p:txEl>
                                              <p:pRg st="1" end="1"/>
                                            </p:txEl>
                                          </p:spTgt>
                                        </p:tgtEl>
                                        <p:attrNameLst>
                                          <p:attrName>ppt_h</p:attrName>
                                        </p:attrNameLst>
                                      </p:cBhvr>
                                      <p:tavLst>
                                        <p:tav tm="0">
                                          <p:val>
                                            <p:strVal val="0"/>
                                          </p:val>
                                        </p:tav>
                                        <p:tav tm="100000">
                                          <p:val>
                                            <p:strVal val="#ppt_h"/>
                                          </p:val>
                                        </p:tav>
                                      </p:tavLst>
                                    </p:anim>
                                    <p:animEffect transition="in" filter="fade">
                                      <p:cBhvr>
                                        <p:cTn id="9" dur="1250"/>
                                        <p:tgtEl>
                                          <p:spTgt spid="3">
                                            <p:txEl>
                                              <p:pRg st="1" end="1"/>
                                            </p:txEl>
                                          </p:spTgt>
                                        </p:tgtEl>
                                      </p:cBhvr>
                                    </p:animEffect>
                                  </p:childTnLst>
                                </p:cTn>
                              </p:par>
                            </p:childTnLst>
                          </p:cTn>
                        </p:par>
                        <p:par>
                          <p:cTn id="10" fill="hold">
                            <p:stCondLst>
                              <p:cond delay="1250"/>
                            </p:stCondLst>
                            <p:childTnLst>
                              <p:par>
                                <p:cTn id="11" presetClass="entr"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p:cTn id="13" dur="1250" fill="hold"/>
                                        <p:tgtEl>
                                          <p:spTgt spid="3">
                                            <p:txEl>
                                              <p:pRg st="2" end="2"/>
                                            </p:txEl>
                                          </p:spTgt>
                                        </p:tgtEl>
                                        <p:attrNameLst>
                                          <p:attrName>ppt_w</p:attrName>
                                        </p:attrNameLst>
                                      </p:cBhvr>
                                      <p:tavLst>
                                        <p:tav tm="0">
                                          <p:val>
                                            <p:strVal val="0"/>
                                          </p:val>
                                        </p:tav>
                                        <p:tav tm="100000">
                                          <p:val>
                                            <p:strVal val="#ppt_w"/>
                                          </p:val>
                                        </p:tav>
                                      </p:tavLst>
                                    </p:anim>
                                    <p:anim calcmode="lin" valueType="num">
                                      <p:cBhvr>
                                        <p:cTn id="14" dur="1250" fill="hold"/>
                                        <p:tgtEl>
                                          <p:spTgt spid="3">
                                            <p:txEl>
                                              <p:pRg st="2" end="2"/>
                                            </p:txEl>
                                          </p:spTgt>
                                        </p:tgtEl>
                                        <p:attrNameLst>
                                          <p:attrName>ppt_h</p:attrName>
                                        </p:attrNameLst>
                                      </p:cBhvr>
                                      <p:tavLst>
                                        <p:tav tm="0">
                                          <p:val>
                                            <p:strVal val="0"/>
                                          </p:val>
                                        </p:tav>
                                        <p:tav tm="100000">
                                          <p:val>
                                            <p:strVal val="#ppt_h"/>
                                          </p:val>
                                        </p:tav>
                                      </p:tavLst>
                                    </p:anim>
                                    <p:animEffect transition="in" filter="fade">
                                      <p:cBhvr>
                                        <p:cTn id="15" dur="1250"/>
                                        <p:tgtEl>
                                          <p:spTgt spid="3">
                                            <p:txEl>
                                              <p:pRg st="2" end="2"/>
                                            </p:txEl>
                                          </p:spTgt>
                                        </p:tgtEl>
                                      </p:cBhvr>
                                    </p:animEffect>
                                  </p:childTnLst>
                                </p:cTn>
                              </p:par>
                            </p:childTnLst>
                          </p:cTn>
                        </p:par>
                        <p:par>
                          <p:cTn id="16" fill="hold">
                            <p:stCondLst>
                              <p:cond delay="2500"/>
                            </p:stCondLst>
                            <p:childTnLst>
                              <p:par>
                                <p:cTn id="17" presetClass="entr"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p:cTn id="19" dur="1250" fill="hold"/>
                                        <p:tgtEl>
                                          <p:spTgt spid="3">
                                            <p:txEl>
                                              <p:pRg st="3" end="3"/>
                                            </p:txEl>
                                          </p:spTgt>
                                        </p:tgtEl>
                                        <p:attrNameLst>
                                          <p:attrName>ppt_w</p:attrName>
                                        </p:attrNameLst>
                                      </p:cBhvr>
                                      <p:tavLst>
                                        <p:tav tm="0">
                                          <p:val>
                                            <p:strVal val="0"/>
                                          </p:val>
                                        </p:tav>
                                        <p:tav tm="100000">
                                          <p:val>
                                            <p:strVal val="#ppt_w"/>
                                          </p:val>
                                        </p:tav>
                                      </p:tavLst>
                                    </p:anim>
                                    <p:anim calcmode="lin" valueType="num">
                                      <p:cBhvr>
                                        <p:cTn id="20" dur="1250" fill="hold"/>
                                        <p:tgtEl>
                                          <p:spTgt spid="3">
                                            <p:txEl>
                                              <p:pRg st="3" end="3"/>
                                            </p:txEl>
                                          </p:spTgt>
                                        </p:tgtEl>
                                        <p:attrNameLst>
                                          <p:attrName>ppt_h</p:attrName>
                                        </p:attrNameLst>
                                      </p:cBhvr>
                                      <p:tavLst>
                                        <p:tav tm="0">
                                          <p:val>
                                            <p:strVal val="0"/>
                                          </p:val>
                                        </p:tav>
                                        <p:tav tm="100000">
                                          <p:val>
                                            <p:strVal val="#ppt_h"/>
                                          </p:val>
                                        </p:tav>
                                      </p:tavLst>
                                    </p:anim>
                                    <p:animEffect transition="in" filter="fade">
                                      <p:cBhvr>
                                        <p:cTn id="21" dur="125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Grafik 3" descr="1781_0.jpg"/>
          <p:cNvPicPr>
            <a:picLocks noChangeAspect="1"/>
          </p:cNvPicPr>
          <p:nvPr/>
        </p:nvPicPr>
        <p:blipFill>
          <a:blip r:embed="rId3" cstate="print"/>
          <a:srcRect/>
          <a:stretch>
            <a:fillRect/>
          </a:stretch>
        </p:blipFill>
        <p:spPr bwMode="auto">
          <a:xfrm rot="-409568">
            <a:off x="2179639" y="114300"/>
            <a:ext cx="3343275" cy="3689350"/>
          </a:xfrm>
          <a:prstGeom prst="rect">
            <a:avLst/>
          </a:prstGeom>
          <a:noFill/>
          <a:ln w="9525">
            <a:noFill/>
            <a:miter lim="800000"/>
            <a:headEnd/>
            <a:tailEnd/>
          </a:ln>
        </p:spPr>
      </p:pic>
      <p:sp>
        <p:nvSpPr>
          <p:cNvPr id="6" name="Textfeld 5"/>
          <p:cNvSpPr txBox="1"/>
          <p:nvPr/>
        </p:nvSpPr>
        <p:spPr>
          <a:xfrm rot="21183850">
            <a:off x="2594965" y="1935734"/>
            <a:ext cx="2808312" cy="1815882"/>
          </a:xfrm>
          <a:prstGeom prst="rect">
            <a:avLst/>
          </a:prstGeom>
          <a:noFill/>
        </p:spPr>
        <p:txBody>
          <a:bodyPr>
            <a:spAutoFit/>
          </a:bodyPr>
          <a:lstStyle/>
          <a:p>
            <a:pPr>
              <a:defRPr/>
            </a:pPr>
            <a:r>
              <a:rPr lang="de-DE" sz="2800" b="1" dirty="0">
                <a:ln w="18000">
                  <a:solidFill>
                    <a:schemeClr val="accent2">
                      <a:satMod val="140000"/>
                    </a:schemeClr>
                  </a:solidFill>
                  <a:prstDash val="solid"/>
                  <a:miter lim="800000"/>
                </a:ln>
                <a:solidFill>
                  <a:srgbClr val="FFC000"/>
                </a:solidFill>
                <a:effectLst>
                  <a:outerShdw blurRad="25500" dist="23000" dir="7020000" algn="tl">
                    <a:srgbClr val="000000">
                      <a:alpha val="50000"/>
                    </a:srgbClr>
                  </a:outerShdw>
                </a:effectLst>
                <a:latin typeface="Comic Sans MS" pitchFamily="66" charset="0"/>
              </a:rPr>
              <a:t>Diakonische Einrichtungen stellen sich vor:</a:t>
            </a:r>
          </a:p>
        </p:txBody>
      </p:sp>
      <p:pic>
        <p:nvPicPr>
          <p:cNvPr id="3077" name="Grafik 6" descr="1251_0.jpg"/>
          <p:cNvPicPr>
            <a:picLocks noChangeAspect="1"/>
          </p:cNvPicPr>
          <p:nvPr/>
        </p:nvPicPr>
        <p:blipFill>
          <a:blip r:embed="rId4" cstate="print"/>
          <a:srcRect/>
          <a:stretch>
            <a:fillRect/>
          </a:stretch>
        </p:blipFill>
        <p:spPr bwMode="auto">
          <a:xfrm>
            <a:off x="3863975" y="3429001"/>
            <a:ext cx="1119188" cy="792163"/>
          </a:xfrm>
          <a:prstGeom prst="rect">
            <a:avLst/>
          </a:prstGeom>
          <a:noFill/>
          <a:ln w="9525">
            <a:noFill/>
            <a:miter lim="800000"/>
            <a:headEnd/>
            <a:tailEnd/>
          </a:ln>
        </p:spPr>
      </p:pic>
      <p:pic>
        <p:nvPicPr>
          <p:cNvPr id="3078" name="Grafik 7" descr="1252_0.jpg"/>
          <p:cNvPicPr>
            <a:picLocks noChangeAspect="1"/>
          </p:cNvPicPr>
          <p:nvPr/>
        </p:nvPicPr>
        <p:blipFill>
          <a:blip r:embed="rId5" cstate="print"/>
          <a:srcRect/>
          <a:stretch>
            <a:fillRect/>
          </a:stretch>
        </p:blipFill>
        <p:spPr bwMode="auto">
          <a:xfrm>
            <a:off x="3648076" y="5661025"/>
            <a:ext cx="1095375" cy="762000"/>
          </a:xfrm>
          <a:prstGeom prst="rect">
            <a:avLst/>
          </a:prstGeom>
          <a:noFill/>
          <a:ln w="9525">
            <a:noFill/>
            <a:miter lim="800000"/>
            <a:headEnd/>
            <a:tailEnd/>
          </a:ln>
        </p:spPr>
      </p:pic>
      <p:pic>
        <p:nvPicPr>
          <p:cNvPr id="3079" name="Grafik 8" descr="1253_0.jpg"/>
          <p:cNvPicPr>
            <a:picLocks noChangeAspect="1"/>
          </p:cNvPicPr>
          <p:nvPr/>
        </p:nvPicPr>
        <p:blipFill>
          <a:blip r:embed="rId6" cstate="print"/>
          <a:srcRect/>
          <a:stretch>
            <a:fillRect/>
          </a:stretch>
        </p:blipFill>
        <p:spPr bwMode="auto">
          <a:xfrm>
            <a:off x="3216276" y="0"/>
            <a:ext cx="542925" cy="762000"/>
          </a:xfrm>
          <a:prstGeom prst="rect">
            <a:avLst/>
          </a:prstGeom>
          <a:noFill/>
          <a:ln w="9525">
            <a:noFill/>
            <a:miter lim="800000"/>
            <a:headEnd/>
            <a:tailEnd/>
          </a:ln>
        </p:spPr>
      </p:pic>
      <p:pic>
        <p:nvPicPr>
          <p:cNvPr id="3080" name="Grafik 14" descr="1254_0.jpg"/>
          <p:cNvPicPr>
            <a:picLocks noChangeAspect="1"/>
          </p:cNvPicPr>
          <p:nvPr/>
        </p:nvPicPr>
        <p:blipFill>
          <a:blip r:embed="rId7" cstate="print"/>
          <a:srcRect/>
          <a:stretch>
            <a:fillRect/>
          </a:stretch>
        </p:blipFill>
        <p:spPr bwMode="auto">
          <a:xfrm>
            <a:off x="1847851" y="188913"/>
            <a:ext cx="542925" cy="762000"/>
          </a:xfrm>
          <a:prstGeom prst="rect">
            <a:avLst/>
          </a:prstGeom>
          <a:noFill/>
          <a:ln w="9525">
            <a:noFill/>
            <a:miter lim="800000"/>
            <a:headEnd/>
            <a:tailEnd/>
          </a:ln>
        </p:spPr>
      </p:pic>
      <p:pic>
        <p:nvPicPr>
          <p:cNvPr id="3081" name="Grafik 15" descr="1255_0 - Kopie.jpg"/>
          <p:cNvPicPr>
            <a:picLocks noChangeAspect="1"/>
          </p:cNvPicPr>
          <p:nvPr/>
        </p:nvPicPr>
        <p:blipFill>
          <a:blip r:embed="rId8" cstate="print"/>
          <a:srcRect/>
          <a:stretch>
            <a:fillRect/>
          </a:stretch>
        </p:blipFill>
        <p:spPr bwMode="auto">
          <a:xfrm>
            <a:off x="1774826" y="3213100"/>
            <a:ext cx="542925" cy="762000"/>
          </a:xfrm>
          <a:prstGeom prst="rect">
            <a:avLst/>
          </a:prstGeom>
          <a:noFill/>
          <a:ln w="9525">
            <a:noFill/>
            <a:miter lim="800000"/>
            <a:headEnd/>
            <a:tailEnd/>
          </a:ln>
        </p:spPr>
      </p:pic>
      <p:pic>
        <p:nvPicPr>
          <p:cNvPr id="3082" name="Grafik 16" descr="1256_0.jpg"/>
          <p:cNvPicPr>
            <a:picLocks noChangeAspect="1"/>
          </p:cNvPicPr>
          <p:nvPr/>
        </p:nvPicPr>
        <p:blipFill>
          <a:blip r:embed="rId9" cstate="print"/>
          <a:srcRect/>
          <a:stretch>
            <a:fillRect/>
          </a:stretch>
        </p:blipFill>
        <p:spPr bwMode="auto">
          <a:xfrm rot="742746">
            <a:off x="5589589" y="5767388"/>
            <a:ext cx="1076325" cy="762000"/>
          </a:xfrm>
          <a:prstGeom prst="rect">
            <a:avLst/>
          </a:prstGeom>
          <a:noFill/>
          <a:ln w="9525">
            <a:noFill/>
            <a:miter lim="800000"/>
            <a:headEnd/>
            <a:tailEnd/>
          </a:ln>
        </p:spPr>
      </p:pic>
      <p:pic>
        <p:nvPicPr>
          <p:cNvPr id="3083" name="Grafik 17" descr="1259_0.jpg"/>
          <p:cNvPicPr>
            <a:picLocks noChangeAspect="1"/>
          </p:cNvPicPr>
          <p:nvPr/>
        </p:nvPicPr>
        <p:blipFill>
          <a:blip r:embed="rId10" cstate="print"/>
          <a:srcRect/>
          <a:stretch>
            <a:fillRect/>
          </a:stretch>
        </p:blipFill>
        <p:spPr bwMode="auto">
          <a:xfrm rot="-778569">
            <a:off x="2125664" y="5670551"/>
            <a:ext cx="587375" cy="823913"/>
          </a:xfrm>
          <a:prstGeom prst="rect">
            <a:avLst/>
          </a:prstGeom>
          <a:noFill/>
          <a:ln w="9525">
            <a:noFill/>
            <a:miter lim="800000"/>
            <a:headEnd/>
            <a:tailEnd/>
          </a:ln>
        </p:spPr>
      </p:pic>
      <p:pic>
        <p:nvPicPr>
          <p:cNvPr id="3084" name="Grafik 18" descr="1271_0.jpg"/>
          <p:cNvPicPr>
            <a:picLocks noChangeAspect="1"/>
          </p:cNvPicPr>
          <p:nvPr/>
        </p:nvPicPr>
        <p:blipFill>
          <a:blip r:embed="rId11" cstate="print"/>
          <a:srcRect/>
          <a:stretch>
            <a:fillRect/>
          </a:stretch>
        </p:blipFill>
        <p:spPr bwMode="auto">
          <a:xfrm rot="1059223">
            <a:off x="7134225" y="4791075"/>
            <a:ext cx="552450" cy="762000"/>
          </a:xfrm>
          <a:prstGeom prst="rect">
            <a:avLst/>
          </a:prstGeom>
          <a:noFill/>
          <a:ln w="9525">
            <a:noFill/>
            <a:miter lim="800000"/>
            <a:headEnd/>
            <a:tailEnd/>
          </a:ln>
        </p:spPr>
      </p:pic>
      <p:sp>
        <p:nvSpPr>
          <p:cNvPr id="3085" name="Rechteck 13"/>
          <p:cNvSpPr>
            <a:spLocks noChangeArrowheads="1"/>
          </p:cNvSpPr>
          <p:nvPr/>
        </p:nvSpPr>
        <p:spPr bwMode="auto">
          <a:xfrm>
            <a:off x="6456363" y="1700213"/>
            <a:ext cx="4032250" cy="1262062"/>
          </a:xfrm>
          <a:prstGeom prst="rect">
            <a:avLst/>
          </a:prstGeom>
          <a:noFill/>
          <a:ln w="9525">
            <a:noFill/>
            <a:miter lim="800000"/>
            <a:headEnd/>
            <a:tailEnd/>
          </a:ln>
        </p:spPr>
        <p:txBody>
          <a:bodyPr>
            <a:spAutoFit/>
          </a:bodyPr>
          <a:lstStyle/>
          <a:p>
            <a:r>
              <a:rPr lang="de-DE" b="1">
                <a:solidFill>
                  <a:srgbClr val="584099"/>
                </a:solidFill>
                <a:latin typeface="Arial Black" pitchFamily="34" charset="0"/>
              </a:rPr>
              <a:t>Diako Diakonie-Verbund </a:t>
            </a:r>
          </a:p>
          <a:p>
            <a:r>
              <a:rPr lang="de-DE" b="1">
                <a:solidFill>
                  <a:srgbClr val="584099"/>
                </a:solidFill>
                <a:latin typeface="Arial Black" pitchFamily="34" charset="0"/>
              </a:rPr>
              <a:t>Eisenach gem.GmbH</a:t>
            </a:r>
          </a:p>
          <a:p>
            <a:r>
              <a:rPr lang="de-DE" b="1">
                <a:solidFill>
                  <a:srgbClr val="584099"/>
                </a:solidFill>
                <a:latin typeface="Arial Black" pitchFamily="34" charset="0"/>
              </a:rPr>
              <a:t>Bereich Bad Langensalza</a:t>
            </a:r>
            <a:endParaRPr lang="de-DE" sz="2000" b="1">
              <a:solidFill>
                <a:srgbClr val="584099"/>
              </a:solidFill>
              <a:latin typeface="Arial Black" pitchFamily="34" charset="0"/>
            </a:endParaRPr>
          </a:p>
          <a:p>
            <a:endParaRPr lang="de-DE" sz="2000" b="1">
              <a:solidFill>
                <a:srgbClr val="584099"/>
              </a:solidFill>
              <a:latin typeface="Arial Black" pitchFamily="34" charset="0"/>
            </a:endParaRPr>
          </a:p>
        </p:txBody>
      </p:sp>
      <p:pic>
        <p:nvPicPr>
          <p:cNvPr id="3086" name="Picture 5"/>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591175" y="1773238"/>
            <a:ext cx="858838" cy="863600"/>
          </a:xfrm>
          <a:prstGeom prst="rect">
            <a:avLst/>
          </a:prstGeom>
          <a:noFill/>
          <a:ln w="9525">
            <a:noFill/>
            <a:miter lim="800000"/>
            <a:headEnd/>
            <a:tailEnd/>
          </a:ln>
        </p:spPr>
      </p:pic>
      <p:sp>
        <p:nvSpPr>
          <p:cNvPr id="21" name="Titel 3"/>
          <p:cNvSpPr txBox="1">
            <a:spLocks/>
          </p:cNvSpPr>
          <p:nvPr/>
        </p:nvSpPr>
        <p:spPr>
          <a:xfrm>
            <a:off x="6816726" y="836613"/>
            <a:ext cx="3382963" cy="792162"/>
          </a:xfrm>
          <a:prstGeom prst="rect">
            <a:avLst/>
          </a:prstGeom>
        </p:spPr>
        <p:txBody>
          <a:bodyPr/>
          <a:lstStyle/>
          <a:p>
            <a:pPr>
              <a:defRPr/>
            </a:pPr>
            <a:r>
              <a:rPr lang="de-DE" kern="0" dirty="0">
                <a:solidFill>
                  <a:srgbClr val="C00000"/>
                </a:solidFill>
                <a:latin typeface="Arial Black" pitchFamily="34" charset="0"/>
                <a:ea typeface="+mj-ea"/>
                <a:cs typeface="+mj-cs"/>
              </a:rPr>
              <a:t>Ökumenisches</a:t>
            </a:r>
            <a:r>
              <a:rPr lang="de-DE" sz="2400" kern="0" dirty="0">
                <a:solidFill>
                  <a:srgbClr val="C00000"/>
                </a:solidFill>
                <a:latin typeface="Arial Black" pitchFamily="34" charset="0"/>
                <a:ea typeface="+mj-ea"/>
                <a:cs typeface="+mj-cs"/>
              </a:rPr>
              <a:t> </a:t>
            </a:r>
            <a:br>
              <a:rPr lang="de-DE" sz="2400" kern="0" dirty="0">
                <a:solidFill>
                  <a:srgbClr val="C00000"/>
                </a:solidFill>
                <a:latin typeface="Arial Black" pitchFamily="34" charset="0"/>
                <a:ea typeface="+mj-ea"/>
                <a:cs typeface="+mj-cs"/>
              </a:rPr>
            </a:br>
            <a:r>
              <a:rPr lang="de-DE" kern="0" dirty="0">
                <a:solidFill>
                  <a:srgbClr val="C00000"/>
                </a:solidFill>
                <a:latin typeface="Arial Black" pitchFamily="34" charset="0"/>
                <a:ea typeface="+mj-ea"/>
                <a:cs typeface="+mj-cs"/>
              </a:rPr>
              <a:t>Hainich Klinikum </a:t>
            </a:r>
            <a:r>
              <a:rPr lang="de-DE" kern="0" dirty="0" err="1">
                <a:solidFill>
                  <a:srgbClr val="C00000"/>
                </a:solidFill>
                <a:latin typeface="Arial Black" pitchFamily="34" charset="0"/>
                <a:ea typeface="+mj-ea"/>
                <a:cs typeface="+mj-cs"/>
              </a:rPr>
              <a:t>gGmbH</a:t>
            </a:r>
            <a:endParaRPr lang="de-DE" sz="2000" kern="0" dirty="0">
              <a:solidFill>
                <a:srgbClr val="C00000"/>
              </a:solidFill>
              <a:latin typeface="Arial Black" pitchFamily="34" charset="0"/>
              <a:ea typeface="+mj-ea"/>
              <a:cs typeface="+mj-cs"/>
            </a:endParaRPr>
          </a:p>
        </p:txBody>
      </p:sp>
      <p:pic>
        <p:nvPicPr>
          <p:cNvPr id="3088" name="Grafik 21" descr="logo-ik.gif"/>
          <p:cNvPicPr>
            <a:picLocks noChangeAspect="1"/>
          </p:cNvPicPr>
          <p:nvPr/>
        </p:nvPicPr>
        <p:blipFill>
          <a:blip r:embed="rId13" cstate="print"/>
          <a:srcRect/>
          <a:stretch>
            <a:fillRect/>
          </a:stretch>
        </p:blipFill>
        <p:spPr bwMode="auto">
          <a:xfrm>
            <a:off x="5303839" y="908051"/>
            <a:ext cx="1584325" cy="595313"/>
          </a:xfrm>
          <a:prstGeom prst="rect">
            <a:avLst/>
          </a:prstGeom>
          <a:noFill/>
          <a:ln w="9525">
            <a:noFill/>
            <a:miter lim="800000"/>
            <a:headEnd/>
            <a:tailEnd/>
          </a:ln>
        </p:spPr>
      </p:pic>
      <p:pic>
        <p:nvPicPr>
          <p:cNvPr id="3089" name="Grafik 22" descr="diakonie-logo.gif"/>
          <p:cNvPicPr>
            <a:picLocks noChangeAspect="1"/>
          </p:cNvPicPr>
          <p:nvPr/>
        </p:nvPicPr>
        <p:blipFill>
          <a:blip r:embed="rId14" cstate="print"/>
          <a:srcRect/>
          <a:stretch>
            <a:fillRect/>
          </a:stretch>
        </p:blipFill>
        <p:spPr bwMode="auto">
          <a:xfrm>
            <a:off x="8904288" y="908051"/>
            <a:ext cx="1162050" cy="301625"/>
          </a:xfrm>
          <a:prstGeom prst="rect">
            <a:avLst/>
          </a:prstGeom>
          <a:noFill/>
          <a:ln w="9525">
            <a:noFill/>
            <a:miter lim="800000"/>
            <a:headEnd/>
            <a:tailEnd/>
          </a:ln>
        </p:spPr>
      </p:pic>
      <p:pic>
        <p:nvPicPr>
          <p:cNvPr id="3090" name="Grafik 23" descr="diakonie-logo.gif"/>
          <p:cNvPicPr>
            <a:picLocks noChangeAspect="1"/>
          </p:cNvPicPr>
          <p:nvPr/>
        </p:nvPicPr>
        <p:blipFill>
          <a:blip r:embed="rId15" cstate="print"/>
          <a:srcRect/>
          <a:stretch>
            <a:fillRect/>
          </a:stretch>
        </p:blipFill>
        <p:spPr bwMode="auto">
          <a:xfrm>
            <a:off x="5375275" y="4581525"/>
            <a:ext cx="649288" cy="647700"/>
          </a:xfrm>
          <a:prstGeom prst="rect">
            <a:avLst/>
          </a:prstGeom>
          <a:noFill/>
          <a:ln w="9525">
            <a:noFill/>
            <a:miter lim="800000"/>
            <a:headEnd/>
            <a:tailEnd/>
          </a:ln>
        </p:spPr>
      </p:pic>
      <p:sp>
        <p:nvSpPr>
          <p:cNvPr id="25" name="Titel 3"/>
          <p:cNvSpPr txBox="1">
            <a:spLocks/>
          </p:cNvSpPr>
          <p:nvPr/>
        </p:nvSpPr>
        <p:spPr>
          <a:xfrm>
            <a:off x="1847851" y="4508500"/>
            <a:ext cx="3743325" cy="865188"/>
          </a:xfrm>
          <a:prstGeom prst="rect">
            <a:avLst/>
          </a:prstGeom>
        </p:spPr>
        <p:txBody>
          <a:bodyPr/>
          <a:lstStyle/>
          <a:p>
            <a:pPr>
              <a:defRPr/>
            </a:pPr>
            <a:r>
              <a:rPr lang="de-DE" sz="2400" kern="0" dirty="0">
                <a:solidFill>
                  <a:srgbClr val="0070C0"/>
                </a:solidFill>
                <a:latin typeface="Arial Black" pitchFamily="34" charset="0"/>
                <a:ea typeface="+mj-ea"/>
                <a:cs typeface="+mj-cs"/>
              </a:rPr>
              <a:t>Diakonisches</a:t>
            </a:r>
            <a:r>
              <a:rPr lang="de-DE" sz="2800" kern="0" dirty="0">
                <a:solidFill>
                  <a:srgbClr val="0070C0"/>
                </a:solidFill>
                <a:latin typeface="Arial Black" pitchFamily="34" charset="0"/>
                <a:ea typeface="+mj-ea"/>
                <a:cs typeface="+mj-cs"/>
              </a:rPr>
              <a:t> Werk </a:t>
            </a:r>
            <a:br>
              <a:rPr lang="de-DE" sz="2800" kern="0" dirty="0">
                <a:solidFill>
                  <a:srgbClr val="0070C0"/>
                </a:solidFill>
                <a:latin typeface="Arial Black" pitchFamily="34" charset="0"/>
                <a:ea typeface="+mj-ea"/>
                <a:cs typeface="+mj-cs"/>
              </a:rPr>
            </a:br>
            <a:r>
              <a:rPr lang="de-DE" kern="0" dirty="0">
                <a:solidFill>
                  <a:srgbClr val="0070C0"/>
                </a:solidFill>
                <a:latin typeface="Arial Black" pitchFamily="34" charset="0"/>
                <a:ea typeface="+mj-ea"/>
                <a:cs typeface="+mj-cs"/>
              </a:rPr>
              <a:t>Eichsfeld-Mühlhausen e. V.</a:t>
            </a:r>
            <a:endParaRPr lang="de-DE" sz="2000" kern="0" dirty="0">
              <a:solidFill>
                <a:srgbClr val="0070C0"/>
              </a:solidFill>
              <a:latin typeface="Arial Black" pitchFamily="34" charset="0"/>
              <a:ea typeface="+mj-ea"/>
              <a:cs typeface="+mj-cs"/>
            </a:endParaRPr>
          </a:p>
        </p:txBody>
      </p:sp>
      <p:pic>
        <p:nvPicPr>
          <p:cNvPr id="3092" name="Picture 5"/>
          <p:cNvPicPr>
            <a:picLocks noChangeAspect="1" noChangeArrowheads="1"/>
          </p:cNvPicPr>
          <p:nvPr/>
        </p:nvPicPr>
        <p:blipFill>
          <a:blip r:embed="rId16" cstate="print"/>
          <a:srcRect/>
          <a:stretch>
            <a:fillRect/>
          </a:stretch>
        </p:blipFill>
        <p:spPr bwMode="auto">
          <a:xfrm>
            <a:off x="5808664" y="2781300"/>
            <a:ext cx="854075" cy="863600"/>
          </a:xfrm>
          <a:prstGeom prst="rect">
            <a:avLst/>
          </a:prstGeom>
          <a:noFill/>
          <a:ln w="9525">
            <a:noFill/>
            <a:miter lim="800000"/>
            <a:headEnd/>
            <a:tailEnd/>
          </a:ln>
        </p:spPr>
      </p:pic>
      <p:sp>
        <p:nvSpPr>
          <p:cNvPr id="3093" name="Rechteck 13"/>
          <p:cNvSpPr>
            <a:spLocks noChangeArrowheads="1"/>
          </p:cNvSpPr>
          <p:nvPr/>
        </p:nvSpPr>
        <p:spPr bwMode="auto">
          <a:xfrm>
            <a:off x="6600825" y="2852739"/>
            <a:ext cx="3887788" cy="708025"/>
          </a:xfrm>
          <a:prstGeom prst="rect">
            <a:avLst/>
          </a:prstGeom>
          <a:noFill/>
          <a:ln w="9525">
            <a:noFill/>
            <a:miter lim="800000"/>
            <a:headEnd/>
            <a:tailEnd/>
          </a:ln>
        </p:spPr>
        <p:txBody>
          <a:bodyPr>
            <a:spAutoFit/>
          </a:bodyPr>
          <a:lstStyle/>
          <a:p>
            <a:r>
              <a:rPr lang="de-DE" sz="2000" b="1">
                <a:solidFill>
                  <a:srgbClr val="584099"/>
                </a:solidFill>
                <a:latin typeface="Arial Black" pitchFamily="34" charset="0"/>
              </a:rPr>
              <a:t>Evangelische Heimstätte </a:t>
            </a:r>
          </a:p>
          <a:p>
            <a:r>
              <a:rPr lang="de-DE" sz="2000" b="1">
                <a:solidFill>
                  <a:srgbClr val="584099"/>
                </a:solidFill>
                <a:latin typeface="Arial Black" pitchFamily="34" charset="0"/>
              </a:rPr>
              <a:t>Kloster Zella e. V.</a:t>
            </a:r>
            <a:endParaRPr lang="de-DE" sz="2000" b="1" i="1">
              <a:solidFill>
                <a:srgbClr val="584099"/>
              </a:solidFill>
              <a:latin typeface="Arial Black" pitchFamily="34" charset="0"/>
            </a:endParaRPr>
          </a:p>
        </p:txBody>
      </p:sp>
      <p:sp>
        <p:nvSpPr>
          <p:cNvPr id="3095" name="Rechteck 13"/>
          <p:cNvSpPr>
            <a:spLocks noChangeArrowheads="1"/>
          </p:cNvSpPr>
          <p:nvPr/>
        </p:nvSpPr>
        <p:spPr bwMode="auto">
          <a:xfrm>
            <a:off x="6959600" y="3789364"/>
            <a:ext cx="3816350" cy="708025"/>
          </a:xfrm>
          <a:prstGeom prst="rect">
            <a:avLst/>
          </a:prstGeom>
          <a:noFill/>
          <a:ln w="9525">
            <a:noFill/>
            <a:miter lim="800000"/>
            <a:headEnd/>
            <a:tailEnd/>
          </a:ln>
        </p:spPr>
        <p:txBody>
          <a:bodyPr>
            <a:spAutoFit/>
          </a:bodyPr>
          <a:lstStyle/>
          <a:p>
            <a:r>
              <a:rPr lang="de-DE" sz="2000" b="1">
                <a:solidFill>
                  <a:srgbClr val="584099"/>
                </a:solidFill>
                <a:latin typeface="Arial Black" pitchFamily="34" charset="0"/>
              </a:rPr>
              <a:t>Mühlhäuser Werkstätten </a:t>
            </a:r>
          </a:p>
          <a:p>
            <a:r>
              <a:rPr lang="de-DE" sz="2000" b="1">
                <a:solidFill>
                  <a:srgbClr val="584099"/>
                </a:solidFill>
                <a:latin typeface="Arial Black" pitchFamily="34" charset="0"/>
              </a:rPr>
              <a:t>für Behinderte e. V.</a:t>
            </a:r>
          </a:p>
        </p:txBody>
      </p:sp>
      <p:pic>
        <p:nvPicPr>
          <p:cNvPr id="24" name="Picture 25" descr="logo_wfb_cyan_k"/>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6240016" y="3717033"/>
            <a:ext cx="792088" cy="765893"/>
          </a:xfrm>
          <a:prstGeom prst="rect">
            <a:avLst/>
          </a:prstGeom>
          <a:noFill/>
          <a:ln w="9525">
            <a:noFill/>
            <a:miter lim="800000"/>
            <a:headEnd/>
            <a:tailEnd/>
          </a:ln>
        </p:spPr>
      </p:pic>
      <p:pic>
        <p:nvPicPr>
          <p:cNvPr id="26" name="Picture 4"/>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8074131" y="4725824"/>
            <a:ext cx="2543175"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7557000"/>
      </p:ext>
    </p:extLst>
  </p:cSld>
  <p:clrMapOvr>
    <a:masterClrMapping/>
  </p:clrMapOvr>
  <p:transition advClick="0" advTm="5000">
    <p:dissolv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txBox="1">
            <a:spLocks noGrp="1"/>
          </p:cNvSpPr>
          <p:nvPr>
            <p:ph type="body" idx="4294967295"/>
          </p:nvPr>
        </p:nvSpPr>
        <p:spPr>
          <a:xfrm>
            <a:off x="1981200" y="1020599"/>
            <a:ext cx="8229240" cy="4982760"/>
          </a:xfrm>
        </p:spPr>
        <p:txBody>
          <a:bodyPr/>
          <a:lstStyle/>
          <a:p>
            <a:pPr algn="ctr">
              <a:spcBef>
                <a:spcPts val="638"/>
              </a:spcBef>
              <a:buNone/>
            </a:pPr>
            <a:endParaRPr lang="de-DE" b="1" u="sng">
              <a:latin typeface="Arial" pitchFamily="34"/>
              <a:cs typeface="Arial" pitchFamily="34"/>
            </a:endParaRPr>
          </a:p>
          <a:p>
            <a:pPr algn="ctr">
              <a:spcBef>
                <a:spcPts val="638"/>
              </a:spcBef>
              <a:buNone/>
            </a:pPr>
            <a:endParaRPr lang="de-DE" sz="2400" b="1" u="sng">
              <a:latin typeface="Arial" pitchFamily="34"/>
              <a:cs typeface="Arial" pitchFamily="34"/>
            </a:endParaRPr>
          </a:p>
          <a:p>
            <a:pPr>
              <a:spcBef>
                <a:spcPts val="638"/>
              </a:spcBef>
              <a:buFont typeface="Arial" pitchFamily="32"/>
              <a:buChar char="•"/>
            </a:pPr>
            <a:r>
              <a:rPr lang="de-DE" sz="2400">
                <a:latin typeface="Arial" pitchFamily="34"/>
                <a:cs typeface="Arial" pitchFamily="34"/>
              </a:rPr>
              <a:t>Werbung und Gewinnung von geeigneten Mitarbeitern, FSJ-lern und Grünen Damen</a:t>
            </a:r>
          </a:p>
          <a:p>
            <a:pPr>
              <a:spcBef>
                <a:spcPts val="638"/>
              </a:spcBef>
              <a:buFont typeface="Arial" pitchFamily="32"/>
              <a:buChar char="•"/>
            </a:pPr>
            <a:r>
              <a:rPr lang="de-DE" sz="2400">
                <a:latin typeface="Arial" pitchFamily="34"/>
                <a:cs typeface="Arial" pitchFamily="34"/>
              </a:rPr>
              <a:t>Vorstellung der Kliniken und der Ansprechpartner in den Gemeinden</a:t>
            </a:r>
          </a:p>
          <a:p>
            <a:pPr>
              <a:spcBef>
                <a:spcPts val="638"/>
              </a:spcBef>
              <a:buFont typeface="Arial" pitchFamily="32"/>
              <a:buChar char="•"/>
            </a:pPr>
            <a:r>
              <a:rPr lang="de-DE" sz="2400">
                <a:latin typeface="Arial" pitchFamily="34"/>
                <a:cs typeface="Arial" pitchFamily="34"/>
              </a:rPr>
              <a:t>Ausbildung in den Bereichen Gesundheits- und Krankenpflege, Küche, IT-Technik und Mechatronik</a:t>
            </a:r>
          </a:p>
          <a:p>
            <a:pPr>
              <a:spcBef>
                <a:spcPts val="638"/>
              </a:spcBef>
              <a:buNone/>
            </a:pPr>
            <a:endParaRPr lang="de-DE" sz="2400">
              <a:latin typeface="Arial" pitchFamily="34"/>
              <a:cs typeface="Arial" pitchFamily="34"/>
            </a:endParaRPr>
          </a:p>
          <a:p>
            <a:pPr>
              <a:spcBef>
                <a:spcPts val="638"/>
              </a:spcBef>
              <a:buNone/>
            </a:pPr>
            <a:endParaRPr lang="de-DE" sz="2400">
              <a:latin typeface="Arial" pitchFamily="34"/>
              <a:cs typeface="Arial" pitchFamily="34"/>
            </a:endParaRPr>
          </a:p>
          <a:p>
            <a:pPr>
              <a:spcBef>
                <a:spcPts val="638"/>
              </a:spcBef>
              <a:buNone/>
            </a:pPr>
            <a:endParaRPr lang="de-DE" sz="2400">
              <a:latin typeface="Arial" pitchFamily="34"/>
              <a:cs typeface="Arial" pitchFamily="34"/>
            </a:endParaRPr>
          </a:p>
          <a:p>
            <a:pPr>
              <a:spcBef>
                <a:spcPts val="638"/>
              </a:spcBef>
              <a:buNone/>
            </a:pPr>
            <a:endParaRPr lang="de-DE" sz="2400" b="1" u="sng">
              <a:latin typeface="Arial" pitchFamily="34"/>
              <a:cs typeface="Arial" pitchFamily="34"/>
            </a:endParaRPr>
          </a:p>
        </p:txBody>
      </p:sp>
    </p:spTree>
    <p:extLst>
      <p:ext uri="{BB962C8B-B14F-4D97-AF65-F5344CB8AC3E}">
        <p14:creationId xmlns:p14="http://schemas.microsoft.com/office/powerpoint/2010/main" val="2408974049"/>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4"/>
          <p:cNvSpPr txBox="1">
            <a:spLocks noGrp="1"/>
          </p:cNvSpPr>
          <p:nvPr>
            <p:ph type="dt" sz="quarter" idx="4294967295"/>
          </p:nvPr>
        </p:nvSpPr>
        <p:spPr>
          <a:xfrm>
            <a:off x="1981200" y="6356521"/>
            <a:ext cx="5886000" cy="364679"/>
          </a:xfrm>
          <a:prstGeom prst="rect">
            <a:avLst/>
          </a:prstGeom>
          <a:noFill/>
          <a:ln>
            <a:noFill/>
          </a:ln>
        </p:spPr>
        <p:txBody>
          <a:bodyPr vert="horz" wrap="square" lIns="90000" tIns="45000" rIns="90000" bIns="45000" rtlCol="0" anchor="t" anchorCtr="0">
            <a:noAutofit/>
          </a:bodyPr>
          <a:lstStyle/>
          <a:p>
            <a:pPr lvl="0"/>
            <a:r>
              <a:rPr lang="de-DE" b="1">
                <a:solidFill>
                  <a:srgbClr val="000000"/>
                </a:solidFill>
                <a:latin typeface="Arial" pitchFamily="34"/>
                <a:cs typeface="Arial" pitchFamily="34"/>
              </a:rPr>
              <a:t>Luftbild Pfafferode</a:t>
            </a:r>
          </a:p>
        </p:txBody>
      </p:sp>
      <p:pic>
        <p:nvPicPr>
          <p:cNvPr id="3" name="Picture 2">
            <a:extLst/>
          </p:cNvPr>
          <p:cNvPicPr>
            <a:picLocks noChangeAspect="1"/>
          </p:cNvPicPr>
          <p:nvPr/>
        </p:nvPicPr>
        <p:blipFill>
          <a:blip r:embed="rId3" cstate="print">
            <a:lum/>
            <a:alphaModFix/>
          </a:blip>
          <a:srcRect/>
          <a:stretch>
            <a:fillRect/>
          </a:stretch>
        </p:blipFill>
        <p:spPr>
          <a:xfrm>
            <a:off x="2795519" y="1271160"/>
            <a:ext cx="6481440" cy="4691160"/>
          </a:xfrm>
          <a:prstGeom prst="rect">
            <a:avLst/>
          </a:prstGeom>
          <a:noFill/>
          <a:ln>
            <a:noFill/>
          </a:ln>
        </p:spPr>
      </p:pic>
    </p:spTree>
    <p:extLst>
      <p:ext uri="{BB962C8B-B14F-4D97-AF65-F5344CB8AC3E}">
        <p14:creationId xmlns:p14="http://schemas.microsoft.com/office/powerpoint/2010/main" val="104949238"/>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4"/>
          <p:cNvSpPr txBox="1">
            <a:spLocks noGrp="1"/>
          </p:cNvSpPr>
          <p:nvPr>
            <p:ph type="dt" sz="quarter" idx="4294967295"/>
          </p:nvPr>
        </p:nvSpPr>
        <p:spPr>
          <a:xfrm>
            <a:off x="1981200" y="6356521"/>
            <a:ext cx="5886000" cy="364679"/>
          </a:xfrm>
          <a:prstGeom prst="rect">
            <a:avLst/>
          </a:prstGeom>
          <a:noFill/>
          <a:ln>
            <a:noFill/>
          </a:ln>
        </p:spPr>
        <p:txBody>
          <a:bodyPr vert="horz" wrap="square" lIns="90000" tIns="45000" rIns="90000" bIns="45000" rtlCol="0" anchor="t" anchorCtr="0">
            <a:noAutofit/>
          </a:bodyPr>
          <a:lstStyle/>
          <a:p>
            <a:pPr lvl="0"/>
            <a:r>
              <a:rPr lang="de-DE" b="1">
                <a:solidFill>
                  <a:srgbClr val="000000"/>
                </a:solidFill>
                <a:latin typeface="Arial" pitchFamily="34"/>
                <a:cs typeface="Arial" pitchFamily="34"/>
              </a:rPr>
              <a:t>Neurologisch-psychiatrisches Zentrum</a:t>
            </a:r>
          </a:p>
        </p:txBody>
      </p:sp>
      <p:pic>
        <p:nvPicPr>
          <p:cNvPr id="3" name="Picture 2">
            <a:extLst/>
          </p:cNvPr>
          <p:cNvPicPr>
            <a:picLocks noChangeAspect="1"/>
          </p:cNvPicPr>
          <p:nvPr/>
        </p:nvPicPr>
        <p:blipFill>
          <a:blip r:embed="rId3" cstate="screen">
            <a:lum/>
            <a:alphaModFix/>
            <a:extLst>
              <a:ext uri="{28A0092B-C50C-407E-A947-70E740481C1C}">
                <a14:useLocalDpi xmlns:a14="http://schemas.microsoft.com/office/drawing/2010/main"/>
              </a:ext>
            </a:extLst>
          </a:blip>
          <a:srcRect/>
          <a:stretch>
            <a:fillRect/>
          </a:stretch>
        </p:blipFill>
        <p:spPr>
          <a:xfrm>
            <a:off x="2611201" y="1171440"/>
            <a:ext cx="6999119" cy="4648320"/>
          </a:xfrm>
          <a:prstGeom prst="rect">
            <a:avLst/>
          </a:prstGeom>
          <a:noFill/>
          <a:ln>
            <a:noFill/>
          </a:ln>
        </p:spPr>
      </p:pic>
    </p:spTree>
    <p:extLst>
      <p:ext uri="{BB962C8B-B14F-4D97-AF65-F5344CB8AC3E}">
        <p14:creationId xmlns:p14="http://schemas.microsoft.com/office/powerpoint/2010/main" val="1408032595"/>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4"/>
          <p:cNvSpPr txBox="1">
            <a:spLocks noGrp="1"/>
          </p:cNvSpPr>
          <p:nvPr>
            <p:ph type="dt" sz="quarter" idx="4294967295"/>
          </p:nvPr>
        </p:nvSpPr>
        <p:spPr>
          <a:xfrm>
            <a:off x="1981200" y="6356521"/>
            <a:ext cx="5886000" cy="364679"/>
          </a:xfrm>
          <a:prstGeom prst="rect">
            <a:avLst/>
          </a:prstGeom>
          <a:noFill/>
          <a:ln>
            <a:noFill/>
          </a:ln>
        </p:spPr>
        <p:txBody>
          <a:bodyPr vert="horz" wrap="square" lIns="90000" tIns="45000" rIns="90000" bIns="45000" rtlCol="0" anchor="t" anchorCtr="0">
            <a:noAutofit/>
          </a:bodyPr>
          <a:lstStyle/>
          <a:p>
            <a:pPr lvl="0"/>
            <a:r>
              <a:rPr lang="de-DE" b="1">
                <a:solidFill>
                  <a:srgbClr val="000000"/>
                </a:solidFill>
                <a:latin typeface="Arial" pitchFamily="34"/>
                <a:cs typeface="Arial" pitchFamily="34"/>
              </a:rPr>
              <a:t>Stroke unit</a:t>
            </a:r>
          </a:p>
        </p:txBody>
      </p:sp>
      <p:pic>
        <p:nvPicPr>
          <p:cNvPr id="3" name="Picture 2">
            <a:extLst/>
          </p:cNvPr>
          <p:cNvPicPr>
            <a:picLocks noChangeAspect="1"/>
          </p:cNvPicPr>
          <p:nvPr/>
        </p:nvPicPr>
        <p:blipFill>
          <a:blip r:embed="rId3" cstate="screen">
            <a:lum/>
            <a:alphaModFix/>
            <a:extLst>
              <a:ext uri="{28A0092B-C50C-407E-A947-70E740481C1C}">
                <a14:useLocalDpi xmlns:a14="http://schemas.microsoft.com/office/drawing/2010/main"/>
              </a:ext>
            </a:extLst>
          </a:blip>
          <a:srcRect/>
          <a:stretch>
            <a:fillRect/>
          </a:stretch>
        </p:blipFill>
        <p:spPr>
          <a:xfrm>
            <a:off x="3178200" y="1430999"/>
            <a:ext cx="5698800" cy="4273920"/>
          </a:xfrm>
          <a:prstGeom prst="rect">
            <a:avLst/>
          </a:prstGeom>
          <a:noFill/>
          <a:ln>
            <a:noFill/>
          </a:ln>
        </p:spPr>
      </p:pic>
    </p:spTree>
    <p:extLst>
      <p:ext uri="{BB962C8B-B14F-4D97-AF65-F5344CB8AC3E}">
        <p14:creationId xmlns:p14="http://schemas.microsoft.com/office/powerpoint/2010/main" val="1828658672"/>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4"/>
          <p:cNvSpPr txBox="1">
            <a:spLocks noGrp="1"/>
          </p:cNvSpPr>
          <p:nvPr>
            <p:ph type="dt" sz="quarter" idx="4294967295"/>
          </p:nvPr>
        </p:nvSpPr>
        <p:spPr>
          <a:xfrm>
            <a:off x="1981200" y="6356521"/>
            <a:ext cx="5886000" cy="364679"/>
          </a:xfrm>
          <a:prstGeom prst="rect">
            <a:avLst/>
          </a:prstGeom>
          <a:noFill/>
          <a:ln>
            <a:noFill/>
          </a:ln>
        </p:spPr>
        <p:txBody>
          <a:bodyPr vert="horz" wrap="square" lIns="90000" tIns="45000" rIns="90000" bIns="45000" rtlCol="0" anchor="t" anchorCtr="0">
            <a:noAutofit/>
          </a:bodyPr>
          <a:lstStyle/>
          <a:p>
            <a:pPr lvl="0"/>
            <a:r>
              <a:rPr lang="de-DE" b="1">
                <a:solidFill>
                  <a:srgbClr val="000000"/>
                </a:solidFill>
                <a:latin typeface="Arial" pitchFamily="34"/>
                <a:cs typeface="Arial" pitchFamily="34"/>
              </a:rPr>
              <a:t>Gerontopsychiatrisches Zentrum Haus 7</a:t>
            </a:r>
          </a:p>
        </p:txBody>
      </p:sp>
      <p:pic>
        <p:nvPicPr>
          <p:cNvPr id="3" name="Picture 2">
            <a:extLst/>
          </p:cNvPr>
          <p:cNvPicPr>
            <a:picLocks noChangeAspect="1"/>
          </p:cNvPicPr>
          <p:nvPr/>
        </p:nvPicPr>
        <p:blipFill>
          <a:blip r:embed="rId3" cstate="screen">
            <a:lum/>
            <a:alphaModFix/>
            <a:extLst>
              <a:ext uri="{28A0092B-C50C-407E-A947-70E740481C1C}">
                <a14:useLocalDpi xmlns:a14="http://schemas.microsoft.com/office/drawing/2010/main"/>
              </a:ext>
            </a:extLst>
          </a:blip>
          <a:srcRect/>
          <a:stretch>
            <a:fillRect/>
          </a:stretch>
        </p:blipFill>
        <p:spPr>
          <a:xfrm>
            <a:off x="3514800" y="1162080"/>
            <a:ext cx="4733640" cy="4733640"/>
          </a:xfrm>
          <a:prstGeom prst="rect">
            <a:avLst/>
          </a:prstGeom>
          <a:noFill/>
          <a:ln>
            <a:noFill/>
          </a:ln>
        </p:spPr>
      </p:pic>
    </p:spTree>
    <p:extLst>
      <p:ext uri="{BB962C8B-B14F-4D97-AF65-F5344CB8AC3E}">
        <p14:creationId xmlns:p14="http://schemas.microsoft.com/office/powerpoint/2010/main" val="3059015138"/>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4"/>
          <p:cNvSpPr txBox="1">
            <a:spLocks noGrp="1"/>
          </p:cNvSpPr>
          <p:nvPr>
            <p:ph type="dt" sz="quarter" idx="4294967295"/>
          </p:nvPr>
        </p:nvSpPr>
        <p:spPr>
          <a:xfrm>
            <a:off x="1981200" y="6356521"/>
            <a:ext cx="5886000" cy="364679"/>
          </a:xfrm>
          <a:prstGeom prst="rect">
            <a:avLst/>
          </a:prstGeom>
          <a:noFill/>
          <a:ln>
            <a:noFill/>
          </a:ln>
        </p:spPr>
        <p:txBody>
          <a:bodyPr vert="horz" wrap="square" lIns="90000" tIns="45000" rIns="90000" bIns="45000" rtlCol="0" anchor="t" anchorCtr="0">
            <a:noAutofit/>
          </a:bodyPr>
          <a:lstStyle/>
          <a:p>
            <a:pPr lvl="0"/>
            <a:r>
              <a:rPr lang="de-DE" b="1">
                <a:solidFill>
                  <a:srgbClr val="000000"/>
                </a:solidFill>
                <a:latin typeface="Arial" pitchFamily="34"/>
                <a:cs typeface="Arial" pitchFamily="34"/>
              </a:rPr>
              <a:t>Computertomographie</a:t>
            </a:r>
          </a:p>
        </p:txBody>
      </p:sp>
      <p:pic>
        <p:nvPicPr>
          <p:cNvPr id="3" name="Picture 2">
            <a:extLst/>
          </p:cNvPr>
          <p:cNvPicPr>
            <a:picLocks noChangeAspect="1"/>
          </p:cNvPicPr>
          <p:nvPr/>
        </p:nvPicPr>
        <p:blipFill>
          <a:blip r:embed="rId3" cstate="screen">
            <a:lum/>
            <a:alphaModFix/>
            <a:extLst>
              <a:ext uri="{28A0092B-C50C-407E-A947-70E740481C1C}">
                <a14:useLocalDpi xmlns:a14="http://schemas.microsoft.com/office/drawing/2010/main"/>
              </a:ext>
            </a:extLst>
          </a:blip>
          <a:srcRect/>
          <a:stretch>
            <a:fillRect/>
          </a:stretch>
        </p:blipFill>
        <p:spPr>
          <a:xfrm>
            <a:off x="2628840" y="1188000"/>
            <a:ext cx="6876720" cy="4612320"/>
          </a:xfrm>
          <a:prstGeom prst="rect">
            <a:avLst/>
          </a:prstGeom>
          <a:noFill/>
          <a:ln>
            <a:noFill/>
          </a:ln>
        </p:spPr>
      </p:pic>
    </p:spTree>
    <p:extLst>
      <p:ext uri="{BB962C8B-B14F-4D97-AF65-F5344CB8AC3E}">
        <p14:creationId xmlns:p14="http://schemas.microsoft.com/office/powerpoint/2010/main" val="3763336262"/>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4"/>
          <p:cNvSpPr txBox="1">
            <a:spLocks noGrp="1"/>
          </p:cNvSpPr>
          <p:nvPr>
            <p:ph type="dt" sz="quarter" idx="4294967295"/>
          </p:nvPr>
        </p:nvSpPr>
        <p:spPr>
          <a:xfrm>
            <a:off x="1981200" y="6356521"/>
            <a:ext cx="5886000" cy="364679"/>
          </a:xfrm>
          <a:prstGeom prst="rect">
            <a:avLst/>
          </a:prstGeom>
          <a:noFill/>
          <a:ln>
            <a:noFill/>
          </a:ln>
        </p:spPr>
        <p:txBody>
          <a:bodyPr vert="horz" wrap="square" lIns="90000" tIns="45000" rIns="90000" bIns="45000" rtlCol="0" anchor="t" anchorCtr="0">
            <a:noAutofit/>
          </a:bodyPr>
          <a:lstStyle/>
          <a:p>
            <a:pPr lvl="0"/>
            <a:r>
              <a:rPr lang="de-DE" b="1">
                <a:solidFill>
                  <a:srgbClr val="000000"/>
                </a:solidFill>
                <a:latin typeface="Arial" pitchFamily="34"/>
                <a:cs typeface="Arial" pitchFamily="34"/>
              </a:rPr>
              <a:t>MRT</a:t>
            </a:r>
          </a:p>
        </p:txBody>
      </p:sp>
      <p:pic>
        <p:nvPicPr>
          <p:cNvPr id="3" name="Picture 2">
            <a:extLst/>
          </p:cNvPr>
          <p:cNvPicPr>
            <a:picLocks noChangeAspect="1"/>
          </p:cNvPicPr>
          <p:nvPr/>
        </p:nvPicPr>
        <p:blipFill>
          <a:blip r:embed="rId3" cstate="screen">
            <a:lum/>
            <a:alphaModFix/>
            <a:extLst>
              <a:ext uri="{28A0092B-C50C-407E-A947-70E740481C1C}">
                <a14:useLocalDpi xmlns:a14="http://schemas.microsoft.com/office/drawing/2010/main"/>
              </a:ext>
            </a:extLst>
          </a:blip>
          <a:srcRect/>
          <a:stretch>
            <a:fillRect/>
          </a:stretch>
        </p:blipFill>
        <p:spPr>
          <a:xfrm>
            <a:off x="4410121" y="1257480"/>
            <a:ext cx="3466799" cy="4622400"/>
          </a:xfrm>
          <a:prstGeom prst="rect">
            <a:avLst/>
          </a:prstGeom>
          <a:noFill/>
          <a:ln>
            <a:noFill/>
          </a:ln>
        </p:spPr>
      </p:pic>
    </p:spTree>
    <p:extLst>
      <p:ext uri="{BB962C8B-B14F-4D97-AF65-F5344CB8AC3E}">
        <p14:creationId xmlns:p14="http://schemas.microsoft.com/office/powerpoint/2010/main" val="439908569"/>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4"/>
          <p:cNvSpPr txBox="1">
            <a:spLocks noGrp="1"/>
          </p:cNvSpPr>
          <p:nvPr>
            <p:ph type="dt" sz="quarter" idx="4294967295"/>
          </p:nvPr>
        </p:nvSpPr>
        <p:spPr>
          <a:xfrm>
            <a:off x="1981200" y="6356521"/>
            <a:ext cx="5886000" cy="364679"/>
          </a:xfrm>
          <a:prstGeom prst="rect">
            <a:avLst/>
          </a:prstGeom>
          <a:noFill/>
          <a:ln>
            <a:noFill/>
          </a:ln>
        </p:spPr>
        <p:txBody>
          <a:bodyPr vert="horz" wrap="square" lIns="90000" tIns="45000" rIns="90000" bIns="45000" rtlCol="0" anchor="t" anchorCtr="0">
            <a:noAutofit/>
          </a:bodyPr>
          <a:lstStyle/>
          <a:p>
            <a:pPr lvl="0"/>
            <a:r>
              <a:rPr lang="de-DE" b="1">
                <a:solidFill>
                  <a:srgbClr val="000000"/>
                </a:solidFill>
                <a:latin typeface="Arial" pitchFamily="34"/>
                <a:cs typeface="Arial" pitchFamily="34"/>
              </a:rPr>
              <a:t>Klinik für Forensische Psychiatrie</a:t>
            </a:r>
          </a:p>
        </p:txBody>
      </p:sp>
      <p:pic>
        <p:nvPicPr>
          <p:cNvPr id="3" name="Picture 2">
            <a:extLst/>
          </p:cNvPr>
          <p:cNvPicPr>
            <a:picLocks noChangeAspect="1"/>
          </p:cNvPicPr>
          <p:nvPr/>
        </p:nvPicPr>
        <p:blipFill>
          <a:blip r:embed="rId3" cstate="screen">
            <a:lum/>
            <a:alphaModFix/>
            <a:extLst>
              <a:ext uri="{28A0092B-C50C-407E-A947-70E740481C1C}">
                <a14:useLocalDpi xmlns:a14="http://schemas.microsoft.com/office/drawing/2010/main"/>
              </a:ext>
            </a:extLst>
          </a:blip>
          <a:srcRect/>
          <a:stretch>
            <a:fillRect/>
          </a:stretch>
        </p:blipFill>
        <p:spPr>
          <a:xfrm>
            <a:off x="3055800" y="1113119"/>
            <a:ext cx="6080400" cy="4631040"/>
          </a:xfrm>
          <a:prstGeom prst="rect">
            <a:avLst/>
          </a:prstGeom>
          <a:noFill/>
          <a:ln>
            <a:noFill/>
          </a:ln>
        </p:spPr>
      </p:pic>
    </p:spTree>
    <p:extLst>
      <p:ext uri="{BB962C8B-B14F-4D97-AF65-F5344CB8AC3E}">
        <p14:creationId xmlns:p14="http://schemas.microsoft.com/office/powerpoint/2010/main" val="3926326037"/>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4"/>
          <p:cNvSpPr txBox="1">
            <a:spLocks noGrp="1"/>
          </p:cNvSpPr>
          <p:nvPr>
            <p:ph type="dt" sz="quarter" idx="4294967295"/>
          </p:nvPr>
        </p:nvSpPr>
        <p:spPr>
          <a:xfrm>
            <a:off x="1981200" y="6356521"/>
            <a:ext cx="5886000" cy="364679"/>
          </a:xfrm>
          <a:prstGeom prst="rect">
            <a:avLst/>
          </a:prstGeom>
          <a:noFill/>
          <a:ln>
            <a:noFill/>
          </a:ln>
        </p:spPr>
        <p:txBody>
          <a:bodyPr vert="horz" wrap="square" lIns="90000" tIns="45000" rIns="90000" bIns="45000" rtlCol="0" anchor="t" anchorCtr="0">
            <a:noAutofit/>
          </a:bodyPr>
          <a:lstStyle/>
          <a:p>
            <a:pPr lvl="0"/>
            <a:r>
              <a:rPr lang="de-DE" b="1">
                <a:solidFill>
                  <a:srgbClr val="000000"/>
                </a:solidFill>
                <a:latin typeface="Arial" pitchFamily="34"/>
                <a:cs typeface="Arial" pitchFamily="34"/>
              </a:rPr>
              <a:t>Haus „Elisabeth von Thüringen“</a:t>
            </a:r>
          </a:p>
        </p:txBody>
      </p:sp>
      <p:pic>
        <p:nvPicPr>
          <p:cNvPr id="3" name="Picture 2">
            <a:extLst/>
          </p:cNvPr>
          <p:cNvPicPr>
            <a:picLocks noChangeAspect="1"/>
          </p:cNvPicPr>
          <p:nvPr/>
        </p:nvPicPr>
        <p:blipFill>
          <a:blip r:embed="rId3" cstate="screen">
            <a:lum/>
            <a:alphaModFix/>
            <a:extLst>
              <a:ext uri="{28A0092B-C50C-407E-A947-70E740481C1C}">
                <a14:useLocalDpi xmlns:a14="http://schemas.microsoft.com/office/drawing/2010/main"/>
              </a:ext>
            </a:extLst>
          </a:blip>
          <a:srcRect/>
          <a:stretch>
            <a:fillRect/>
          </a:stretch>
        </p:blipFill>
        <p:spPr>
          <a:xfrm>
            <a:off x="2662320" y="1145520"/>
            <a:ext cx="7081560" cy="4702320"/>
          </a:xfrm>
          <a:prstGeom prst="rect">
            <a:avLst/>
          </a:prstGeom>
          <a:noFill/>
          <a:ln>
            <a:noFill/>
          </a:ln>
        </p:spPr>
      </p:pic>
    </p:spTree>
    <p:extLst>
      <p:ext uri="{BB962C8B-B14F-4D97-AF65-F5344CB8AC3E}">
        <p14:creationId xmlns:p14="http://schemas.microsoft.com/office/powerpoint/2010/main" val="3028045565"/>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4"/>
          <p:cNvSpPr txBox="1">
            <a:spLocks noGrp="1"/>
          </p:cNvSpPr>
          <p:nvPr>
            <p:ph type="dt" sz="quarter" idx="4294967295"/>
          </p:nvPr>
        </p:nvSpPr>
        <p:spPr>
          <a:xfrm>
            <a:off x="1981200" y="6356521"/>
            <a:ext cx="5886000" cy="364679"/>
          </a:xfrm>
          <a:prstGeom prst="rect">
            <a:avLst/>
          </a:prstGeom>
          <a:noFill/>
          <a:ln>
            <a:noFill/>
          </a:ln>
        </p:spPr>
        <p:txBody>
          <a:bodyPr vert="horz" wrap="square" lIns="90000" tIns="45000" rIns="90000" bIns="45000" rtlCol="0" anchor="t" anchorCtr="0">
            <a:noAutofit/>
          </a:bodyPr>
          <a:lstStyle/>
          <a:p>
            <a:pPr lvl="0"/>
            <a:r>
              <a:rPr lang="de-DE" b="1">
                <a:solidFill>
                  <a:srgbClr val="000000"/>
                </a:solidFill>
                <a:latin typeface="Arial" pitchFamily="34"/>
                <a:cs typeface="Arial" pitchFamily="34"/>
              </a:rPr>
              <a:t>Kirche</a:t>
            </a:r>
          </a:p>
        </p:txBody>
      </p:sp>
      <p:pic>
        <p:nvPicPr>
          <p:cNvPr id="3" name="Picture 2">
            <a:extLst/>
          </p:cNvPr>
          <p:cNvPicPr>
            <a:picLocks noChangeAspect="1"/>
          </p:cNvPicPr>
          <p:nvPr/>
        </p:nvPicPr>
        <p:blipFill>
          <a:blip r:embed="rId3" cstate="screen">
            <a:lum/>
            <a:alphaModFix/>
            <a:extLst>
              <a:ext uri="{28A0092B-C50C-407E-A947-70E740481C1C}">
                <a14:useLocalDpi xmlns:a14="http://schemas.microsoft.com/office/drawing/2010/main"/>
              </a:ext>
            </a:extLst>
          </a:blip>
          <a:srcRect/>
          <a:stretch>
            <a:fillRect/>
          </a:stretch>
        </p:blipFill>
        <p:spPr>
          <a:xfrm>
            <a:off x="2619480" y="1187280"/>
            <a:ext cx="6962400" cy="4660560"/>
          </a:xfrm>
          <a:prstGeom prst="rect">
            <a:avLst/>
          </a:prstGeom>
          <a:noFill/>
          <a:ln>
            <a:noFill/>
          </a:ln>
        </p:spPr>
      </p:pic>
    </p:spTree>
    <p:extLst>
      <p:ext uri="{BB962C8B-B14F-4D97-AF65-F5344CB8AC3E}">
        <p14:creationId xmlns:p14="http://schemas.microsoft.com/office/powerpoint/2010/main" val="1703144265"/>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descr="DiakonieMD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253539" y="6411914"/>
            <a:ext cx="11842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feld 11"/>
          <p:cNvSpPr txBox="1">
            <a:spLocks noChangeArrowheads="1"/>
          </p:cNvSpPr>
          <p:nvPr/>
        </p:nvSpPr>
        <p:spPr bwMode="auto">
          <a:xfrm>
            <a:off x="6527800" y="3644900"/>
            <a:ext cx="3455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1800" b="1" i="1">
                <a:solidFill>
                  <a:srgbClr val="8A0000"/>
                </a:solidFill>
              </a:rPr>
              <a:t>Geschäftsstelle in Creuzburg</a:t>
            </a:r>
          </a:p>
        </p:txBody>
      </p:sp>
      <p:pic>
        <p:nvPicPr>
          <p:cNvPr id="3076" name="Picture 1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672264" y="1412876"/>
            <a:ext cx="2967037"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1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208213" y="4365625"/>
            <a:ext cx="80264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4"/>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208214" y="404813"/>
            <a:ext cx="2543175"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Textfeld 11"/>
          <p:cNvSpPr txBox="1">
            <a:spLocks noChangeArrowheads="1"/>
          </p:cNvSpPr>
          <p:nvPr/>
        </p:nvSpPr>
        <p:spPr bwMode="auto">
          <a:xfrm>
            <a:off x="2135188" y="2205039"/>
            <a:ext cx="4176712"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 typeface="Wingdings" panose="05000000000000000000" pitchFamily="2" charset="2"/>
              <a:buChar char="v"/>
            </a:pPr>
            <a:r>
              <a:rPr lang="de-DE" altLang="de-DE" sz="1800" b="1" i="1">
                <a:solidFill>
                  <a:srgbClr val="8A0000"/>
                </a:solidFill>
              </a:rPr>
              <a:t>   Sozialstation</a:t>
            </a:r>
          </a:p>
          <a:p>
            <a:pPr eaLnBrk="1" hangingPunct="1">
              <a:spcBef>
                <a:spcPct val="0"/>
              </a:spcBef>
              <a:buFont typeface="Wingdings" panose="05000000000000000000" pitchFamily="2" charset="2"/>
              <a:buChar char="v"/>
            </a:pPr>
            <a:r>
              <a:rPr lang="de-DE" altLang="de-DE" sz="1800" b="1" i="1">
                <a:solidFill>
                  <a:srgbClr val="8A0000"/>
                </a:solidFill>
              </a:rPr>
              <a:t>   Seniorenbetreuung</a:t>
            </a:r>
          </a:p>
          <a:p>
            <a:pPr eaLnBrk="1" hangingPunct="1">
              <a:spcBef>
                <a:spcPct val="0"/>
              </a:spcBef>
              <a:buFont typeface="Wingdings" panose="05000000000000000000" pitchFamily="2" charset="2"/>
              <a:buChar char="v"/>
            </a:pPr>
            <a:r>
              <a:rPr lang="de-DE" altLang="de-DE" sz="1800" b="1" i="1">
                <a:solidFill>
                  <a:srgbClr val="8A0000"/>
                </a:solidFill>
              </a:rPr>
              <a:t>   Behindertenfahrdienst</a:t>
            </a:r>
          </a:p>
          <a:p>
            <a:pPr eaLnBrk="1" hangingPunct="1">
              <a:spcBef>
                <a:spcPct val="0"/>
              </a:spcBef>
              <a:buFont typeface="Wingdings" panose="05000000000000000000" pitchFamily="2" charset="2"/>
              <a:buChar char="v"/>
            </a:pPr>
            <a:r>
              <a:rPr lang="de-DE" altLang="de-DE" sz="1800" b="1" i="1">
                <a:solidFill>
                  <a:srgbClr val="8A0000"/>
                </a:solidFill>
              </a:rPr>
              <a:t>   Kindergarten Bothenheilingen</a:t>
            </a:r>
          </a:p>
          <a:p>
            <a:pPr eaLnBrk="1" hangingPunct="1">
              <a:spcBef>
                <a:spcPct val="0"/>
              </a:spcBef>
              <a:buFont typeface="Wingdings" panose="05000000000000000000" pitchFamily="2" charset="2"/>
              <a:buChar char="v"/>
            </a:pPr>
            <a:r>
              <a:rPr lang="de-DE" altLang="de-DE" sz="1800" b="1" i="1">
                <a:solidFill>
                  <a:srgbClr val="8A0000"/>
                </a:solidFill>
              </a:rPr>
              <a:t>   Erste Hilfe-Ausbildung</a:t>
            </a:r>
          </a:p>
          <a:p>
            <a:pPr eaLnBrk="1" hangingPunct="1">
              <a:spcBef>
                <a:spcPct val="0"/>
              </a:spcBef>
              <a:buFontTx/>
              <a:buNone/>
            </a:pPr>
            <a:endParaRPr lang="de-DE" altLang="de-DE" sz="1800" b="1" i="1">
              <a:solidFill>
                <a:srgbClr val="8A0000"/>
              </a:solidFill>
            </a:endParaRPr>
          </a:p>
        </p:txBody>
      </p:sp>
      <p:sp>
        <p:nvSpPr>
          <p:cNvPr id="3080" name="Textfeld 11"/>
          <p:cNvSpPr txBox="1">
            <a:spLocks noChangeArrowheads="1"/>
          </p:cNvSpPr>
          <p:nvPr/>
        </p:nvSpPr>
        <p:spPr bwMode="auto">
          <a:xfrm>
            <a:off x="5303838" y="476250"/>
            <a:ext cx="42481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de-DE" altLang="de-DE" sz="1800" b="1" i="1">
                <a:solidFill>
                  <a:srgbClr val="FF0000"/>
                </a:solidFill>
              </a:rPr>
              <a:t>Regionalverband Westthüringen</a:t>
            </a:r>
          </a:p>
          <a:p>
            <a:pPr algn="ctr" eaLnBrk="1" hangingPunct="1">
              <a:spcBef>
                <a:spcPct val="0"/>
              </a:spcBef>
              <a:buFontTx/>
              <a:buNone/>
            </a:pPr>
            <a:r>
              <a:rPr lang="de-DE" altLang="de-DE" sz="1400" b="1" i="1">
                <a:solidFill>
                  <a:srgbClr val="FF0000"/>
                </a:solidFill>
              </a:rPr>
              <a:t>Wartburgkreis – LK Gotha – LK Unstrut-Hainich</a:t>
            </a:r>
          </a:p>
        </p:txBody>
      </p:sp>
    </p:spTree>
    <p:extLst>
      <p:ext uri="{BB962C8B-B14F-4D97-AF65-F5344CB8AC3E}">
        <p14:creationId xmlns:p14="http://schemas.microsoft.com/office/powerpoint/2010/main" val="3039523628"/>
      </p:ext>
    </p:extLst>
  </p:cSld>
  <p:clrMapOvr>
    <a:masterClrMapping/>
  </p:clrMapOvr>
  <p:transition advClick="0" advTm="5000">
    <p:newsflash/>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4"/>
          <p:cNvSpPr txBox="1">
            <a:spLocks noGrp="1"/>
          </p:cNvSpPr>
          <p:nvPr>
            <p:ph type="dt" sz="quarter" idx="4294967295"/>
          </p:nvPr>
        </p:nvSpPr>
        <p:spPr>
          <a:xfrm>
            <a:off x="1981200" y="6356521"/>
            <a:ext cx="5886000" cy="364679"/>
          </a:xfrm>
          <a:prstGeom prst="rect">
            <a:avLst/>
          </a:prstGeom>
          <a:noFill/>
          <a:ln>
            <a:noFill/>
          </a:ln>
        </p:spPr>
        <p:txBody>
          <a:bodyPr vert="horz" wrap="square" lIns="90000" tIns="45000" rIns="90000" bIns="45000" rtlCol="0" anchor="t" anchorCtr="0">
            <a:noAutofit/>
          </a:bodyPr>
          <a:lstStyle/>
          <a:p>
            <a:pPr lvl="0"/>
            <a:r>
              <a:rPr lang="de-DE" b="1">
                <a:solidFill>
                  <a:srgbClr val="000000"/>
                </a:solidFill>
                <a:latin typeface="Arial" pitchFamily="34"/>
                <a:cs typeface="Arial" pitchFamily="34"/>
              </a:rPr>
              <a:t>Blick vom Verwaltungsgebäude</a:t>
            </a:r>
          </a:p>
        </p:txBody>
      </p:sp>
      <p:pic>
        <p:nvPicPr>
          <p:cNvPr id="3" name="Picture 2">
            <a:extLst/>
          </p:cNvPr>
          <p:cNvPicPr>
            <a:picLocks noChangeAspect="1"/>
          </p:cNvPicPr>
          <p:nvPr/>
        </p:nvPicPr>
        <p:blipFill>
          <a:blip r:embed="rId3" cstate="screen">
            <a:lum/>
            <a:alphaModFix/>
            <a:extLst>
              <a:ext uri="{28A0092B-C50C-407E-A947-70E740481C1C}">
                <a14:useLocalDpi xmlns:a14="http://schemas.microsoft.com/office/drawing/2010/main"/>
              </a:ext>
            </a:extLst>
          </a:blip>
          <a:srcRect/>
          <a:stretch>
            <a:fillRect/>
          </a:stretch>
        </p:blipFill>
        <p:spPr>
          <a:xfrm>
            <a:off x="2743320" y="1244520"/>
            <a:ext cx="6743160" cy="4483440"/>
          </a:xfrm>
          <a:prstGeom prst="rect">
            <a:avLst/>
          </a:prstGeom>
          <a:noFill/>
          <a:ln>
            <a:noFill/>
          </a:ln>
        </p:spPr>
      </p:pic>
    </p:spTree>
    <p:extLst>
      <p:ext uri="{BB962C8B-B14F-4D97-AF65-F5344CB8AC3E}">
        <p14:creationId xmlns:p14="http://schemas.microsoft.com/office/powerpoint/2010/main" val="3971572318"/>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4"/>
          <p:cNvSpPr txBox="1">
            <a:spLocks noGrp="1"/>
          </p:cNvSpPr>
          <p:nvPr>
            <p:ph type="dt" sz="quarter" idx="4294967295"/>
          </p:nvPr>
        </p:nvSpPr>
        <p:spPr>
          <a:xfrm>
            <a:off x="1981200" y="6356521"/>
            <a:ext cx="5886000" cy="364679"/>
          </a:xfrm>
          <a:prstGeom prst="rect">
            <a:avLst/>
          </a:prstGeom>
          <a:noFill/>
          <a:ln>
            <a:noFill/>
          </a:ln>
        </p:spPr>
        <p:txBody>
          <a:bodyPr vert="horz" wrap="square" lIns="90000" tIns="45000" rIns="90000" bIns="45000" rtlCol="0" anchor="t" anchorCtr="0">
            <a:noAutofit/>
          </a:bodyPr>
          <a:lstStyle/>
          <a:p>
            <a:pPr lvl="0"/>
            <a:r>
              <a:rPr lang="de-DE" b="1">
                <a:solidFill>
                  <a:srgbClr val="000000"/>
                </a:solidFill>
                <a:latin typeface="Arial" pitchFamily="34"/>
                <a:cs typeface="Arial" pitchFamily="34"/>
              </a:rPr>
              <a:t>Haus 9  Kinder- und jugendpsychiatrische Ambulanz</a:t>
            </a:r>
          </a:p>
        </p:txBody>
      </p:sp>
      <p:pic>
        <p:nvPicPr>
          <p:cNvPr id="3" name="Picture 2">
            <a:extLst/>
          </p:cNvPr>
          <p:cNvPicPr>
            <a:picLocks noChangeAspect="1"/>
          </p:cNvPicPr>
          <p:nvPr/>
        </p:nvPicPr>
        <p:blipFill>
          <a:blip r:embed="rId3" cstate="screen">
            <a:lum/>
            <a:alphaModFix/>
            <a:extLst>
              <a:ext uri="{28A0092B-C50C-407E-A947-70E740481C1C}">
                <a14:useLocalDpi xmlns:a14="http://schemas.microsoft.com/office/drawing/2010/main"/>
              </a:ext>
            </a:extLst>
          </a:blip>
          <a:srcRect/>
          <a:stretch>
            <a:fillRect/>
          </a:stretch>
        </p:blipFill>
        <p:spPr>
          <a:xfrm>
            <a:off x="2581320" y="1174680"/>
            <a:ext cx="7095600" cy="4730400"/>
          </a:xfrm>
          <a:prstGeom prst="rect">
            <a:avLst/>
          </a:prstGeom>
          <a:noFill/>
          <a:ln>
            <a:noFill/>
          </a:ln>
        </p:spPr>
      </p:pic>
    </p:spTree>
    <p:extLst>
      <p:ext uri="{BB962C8B-B14F-4D97-AF65-F5344CB8AC3E}">
        <p14:creationId xmlns:p14="http://schemas.microsoft.com/office/powerpoint/2010/main" val="894219022"/>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4"/>
          <p:cNvSpPr txBox="1">
            <a:spLocks noGrp="1"/>
          </p:cNvSpPr>
          <p:nvPr>
            <p:ph type="dt" sz="quarter" idx="4294967295"/>
          </p:nvPr>
        </p:nvSpPr>
        <p:spPr>
          <a:xfrm>
            <a:off x="1981200" y="6356521"/>
            <a:ext cx="5886000" cy="364679"/>
          </a:xfrm>
          <a:prstGeom prst="rect">
            <a:avLst/>
          </a:prstGeom>
          <a:noFill/>
          <a:ln>
            <a:noFill/>
          </a:ln>
        </p:spPr>
        <p:txBody>
          <a:bodyPr vert="horz" wrap="square" lIns="90000" tIns="45000" rIns="90000" bIns="45000" rtlCol="0" anchor="t" anchorCtr="0">
            <a:noAutofit/>
          </a:bodyPr>
          <a:lstStyle/>
          <a:p>
            <a:pPr lvl="0"/>
            <a:r>
              <a:rPr lang="de-DE" b="1">
                <a:solidFill>
                  <a:srgbClr val="000000"/>
                </a:solidFill>
                <a:latin typeface="Arial" pitchFamily="34"/>
                <a:cs typeface="Arial" pitchFamily="34"/>
              </a:rPr>
              <a:t>Tagesklinik Bad Frankenhausen</a:t>
            </a:r>
          </a:p>
        </p:txBody>
      </p:sp>
      <p:pic>
        <p:nvPicPr>
          <p:cNvPr id="3" name="Picture 2">
            <a:extLst/>
          </p:cNvPr>
          <p:cNvPicPr>
            <a:picLocks noChangeAspect="1"/>
          </p:cNvPicPr>
          <p:nvPr/>
        </p:nvPicPr>
        <p:blipFill>
          <a:blip r:embed="rId3" cstate="screen">
            <a:lum/>
            <a:alphaModFix/>
            <a:extLst>
              <a:ext uri="{28A0092B-C50C-407E-A947-70E740481C1C}">
                <a14:useLocalDpi xmlns:a14="http://schemas.microsoft.com/office/drawing/2010/main"/>
              </a:ext>
            </a:extLst>
          </a:blip>
          <a:srcRect/>
          <a:stretch>
            <a:fillRect/>
          </a:stretch>
        </p:blipFill>
        <p:spPr>
          <a:xfrm>
            <a:off x="3262079" y="1233720"/>
            <a:ext cx="5509800" cy="4518720"/>
          </a:xfrm>
          <a:prstGeom prst="rect">
            <a:avLst/>
          </a:prstGeom>
          <a:noFill/>
          <a:ln>
            <a:noFill/>
          </a:ln>
        </p:spPr>
      </p:pic>
    </p:spTree>
    <p:extLst>
      <p:ext uri="{BB962C8B-B14F-4D97-AF65-F5344CB8AC3E}">
        <p14:creationId xmlns:p14="http://schemas.microsoft.com/office/powerpoint/2010/main" val="2280207195"/>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solidFill>
            <a:schemeClr val="accent5">
              <a:lumMod val="20000"/>
              <a:lumOff val="80000"/>
            </a:schemeClr>
          </a:solidFill>
        </p:spPr>
        <p:txBody>
          <a:bodyPr/>
          <a:lstStyle/>
          <a:p>
            <a:r>
              <a:rPr lang="de-DE" dirty="0"/>
              <a:t>          Ev. Heimstätte Kloster Zella e.V.</a:t>
            </a:r>
            <a:br>
              <a:rPr lang="de-DE" dirty="0"/>
            </a:br>
            <a:r>
              <a:rPr lang="de-DE" dirty="0"/>
              <a:t>                  </a:t>
            </a:r>
            <a:r>
              <a:rPr lang="de-DE" sz="3600" dirty="0"/>
              <a:t>Senioren- und Pflegezentrum</a:t>
            </a:r>
            <a:endParaRPr lang="de-DE" dirty="0"/>
          </a:p>
        </p:txBody>
      </p:sp>
      <p:pic>
        <p:nvPicPr>
          <p:cNvPr id="8" name="Inhaltsplatzhalter 7"/>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38200" y="2802867"/>
            <a:ext cx="10515600" cy="2396853"/>
          </a:xfrm>
        </p:spPr>
      </p:pic>
    </p:spTree>
    <p:extLst>
      <p:ext uri="{BB962C8B-B14F-4D97-AF65-F5344CB8AC3E}">
        <p14:creationId xmlns:p14="http://schemas.microsoft.com/office/powerpoint/2010/main" val="39833438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chemeClr val="accent5">
              <a:lumMod val="20000"/>
              <a:lumOff val="80000"/>
            </a:schemeClr>
          </a:solidFill>
        </p:spPr>
        <p:txBody>
          <a:bodyPr/>
          <a:lstStyle/>
          <a:p>
            <a:r>
              <a:rPr lang="de-DE" dirty="0"/>
              <a:t>                            Leistungen  </a:t>
            </a:r>
          </a:p>
        </p:txBody>
      </p:sp>
      <p:sp>
        <p:nvSpPr>
          <p:cNvPr id="3" name="Inhaltsplatzhalter 2"/>
          <p:cNvSpPr>
            <a:spLocks noGrp="1"/>
          </p:cNvSpPr>
          <p:nvPr>
            <p:ph idx="1"/>
          </p:nvPr>
        </p:nvSpPr>
        <p:spPr/>
        <p:txBody>
          <a:bodyPr/>
          <a:lstStyle/>
          <a:p>
            <a:r>
              <a:rPr lang="de-DE" dirty="0"/>
              <a:t>Vollstationäre Pflege</a:t>
            </a:r>
          </a:p>
          <a:p>
            <a:r>
              <a:rPr lang="de-DE" dirty="0"/>
              <a:t>Kurzzeitpflege</a:t>
            </a:r>
          </a:p>
          <a:p>
            <a:r>
              <a:rPr lang="de-DE" dirty="0"/>
              <a:t>Verhinderungspflege</a:t>
            </a:r>
          </a:p>
          <a:p>
            <a:r>
              <a:rPr lang="de-DE" dirty="0"/>
              <a:t>Altersgerechtes Wohnen</a:t>
            </a:r>
          </a:p>
          <a:p>
            <a:endParaRPr lang="de-DE" dirty="0"/>
          </a:p>
          <a:p>
            <a:r>
              <a:rPr lang="de-DE" dirty="0"/>
              <a:t>Möglichkeit zur standesamtlichen und kirchlichen Hochzeit</a:t>
            </a:r>
          </a:p>
          <a:p>
            <a:r>
              <a:rPr lang="de-DE" dirty="0"/>
              <a:t>Café an Wochenenden und Feiertagen</a:t>
            </a:r>
          </a:p>
          <a:p>
            <a:r>
              <a:rPr lang="de-DE" dirty="0"/>
              <a:t>Gäste- und Pilgerwohnungen</a:t>
            </a:r>
          </a:p>
        </p:txBody>
      </p:sp>
    </p:spTree>
    <p:extLst>
      <p:ext uri="{BB962C8B-B14F-4D97-AF65-F5344CB8AC3E}">
        <p14:creationId xmlns:p14="http://schemas.microsoft.com/office/powerpoint/2010/main" val="33934055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chemeClr val="accent5">
              <a:lumMod val="20000"/>
              <a:lumOff val="80000"/>
            </a:schemeClr>
          </a:solidFill>
        </p:spPr>
        <p:txBody>
          <a:bodyPr/>
          <a:lstStyle/>
          <a:p>
            <a:r>
              <a:rPr lang="de-DE" dirty="0"/>
              <a:t>                                Pflege</a:t>
            </a:r>
          </a:p>
        </p:txBody>
      </p:sp>
      <p:sp>
        <p:nvSpPr>
          <p:cNvPr id="3" name="Inhaltsplatzhalter 2"/>
          <p:cNvSpPr>
            <a:spLocks noGrp="1"/>
          </p:cNvSpPr>
          <p:nvPr>
            <p:ph idx="1"/>
          </p:nvPr>
        </p:nvSpPr>
        <p:spPr/>
        <p:txBody>
          <a:bodyPr/>
          <a:lstStyle/>
          <a:p>
            <a:r>
              <a:rPr lang="de-DE" dirty="0"/>
              <a:t>91 Plätze verteilt auf 3 Wohnbereichen</a:t>
            </a:r>
          </a:p>
          <a:p>
            <a:r>
              <a:rPr lang="de-DE" dirty="0"/>
              <a:t>Eingestreute Kurzzeit- und Verhinderungspflege </a:t>
            </a:r>
          </a:p>
          <a:p>
            <a:r>
              <a:rPr lang="de-DE" dirty="0"/>
              <a:t>15 Doppelzimmer, 61 Einzelzimmer</a:t>
            </a:r>
          </a:p>
          <a:p>
            <a:r>
              <a:rPr lang="de-DE" dirty="0"/>
              <a:t>Desorientierten System – jeweils 1 Schlaufe unter jedem Tor, Ruf geht auf Schwesternrufanlage</a:t>
            </a:r>
          </a:p>
          <a:p>
            <a:r>
              <a:rPr lang="de-DE" dirty="0"/>
              <a:t>1 Ergotherapeutin, 6 zusätzliche Betreuungskräfte</a:t>
            </a:r>
          </a:p>
          <a:p>
            <a:r>
              <a:rPr lang="de-DE" dirty="0"/>
              <a:t>Gruppenangebote jeweils Vormittags und Nachmittags, sowie an den Wochenenden</a:t>
            </a:r>
          </a:p>
          <a:p>
            <a:r>
              <a:rPr lang="de-DE" dirty="0"/>
              <a:t>Unterschiedliche Ausflüge und jahreszeitliche Veranstaltungen </a:t>
            </a:r>
          </a:p>
          <a:p>
            <a:endParaRPr lang="de-DE" dirty="0"/>
          </a:p>
        </p:txBody>
      </p:sp>
    </p:spTree>
    <p:extLst>
      <p:ext uri="{BB962C8B-B14F-4D97-AF65-F5344CB8AC3E}">
        <p14:creationId xmlns:p14="http://schemas.microsoft.com/office/powerpoint/2010/main" val="33035419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chemeClr val="accent5">
              <a:lumMod val="20000"/>
              <a:lumOff val="80000"/>
            </a:schemeClr>
          </a:solidFill>
        </p:spPr>
        <p:txBody>
          <a:bodyPr/>
          <a:lstStyle/>
          <a:p>
            <a:r>
              <a:rPr lang="de-DE" dirty="0"/>
              <a:t>                               Pflege</a:t>
            </a:r>
          </a:p>
        </p:txBody>
      </p:sp>
      <p:sp>
        <p:nvSpPr>
          <p:cNvPr id="4" name="Inhaltsplatzhalter 3"/>
          <p:cNvSpPr>
            <a:spLocks noGrp="1"/>
          </p:cNvSpPr>
          <p:nvPr>
            <p:ph idx="1"/>
          </p:nvPr>
        </p:nvSpPr>
        <p:spPr/>
        <p:txBody>
          <a:bodyPr/>
          <a:lstStyle/>
          <a:p>
            <a:r>
              <a:rPr lang="de-DE" dirty="0"/>
              <a:t>Insgesamt 64 Mitarbeiter, aufgeteilt in Bereiche Pflege, Betreuung, Verwaltung, Hauswirtschaft, Haustechnik und hauseigene Küche</a:t>
            </a:r>
          </a:p>
        </p:txBody>
      </p:sp>
    </p:spTree>
    <p:extLst>
      <p:ext uri="{BB962C8B-B14F-4D97-AF65-F5344CB8AC3E}">
        <p14:creationId xmlns:p14="http://schemas.microsoft.com/office/powerpoint/2010/main" val="25219896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chemeClr val="accent5">
              <a:lumMod val="20000"/>
              <a:lumOff val="80000"/>
            </a:schemeClr>
          </a:solidFill>
        </p:spPr>
        <p:txBody>
          <a:bodyPr/>
          <a:lstStyle/>
          <a:p>
            <a:r>
              <a:rPr lang="de-DE" dirty="0"/>
              <a:t>                Altersgerechtes Wohnen</a:t>
            </a:r>
          </a:p>
        </p:txBody>
      </p:sp>
      <p:pic>
        <p:nvPicPr>
          <p:cNvPr id="6" name="Inhaltsplatzhalter 5"/>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838200" y="2058194"/>
            <a:ext cx="5181600" cy="3886200"/>
          </a:xfrm>
        </p:spPr>
      </p:pic>
      <p:pic>
        <p:nvPicPr>
          <p:cNvPr id="7" name="Inhaltsplatzhalter 6"/>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172200" y="2058194"/>
            <a:ext cx="5181600" cy="3886200"/>
          </a:xfrm>
        </p:spPr>
      </p:pic>
    </p:spTree>
    <p:extLst>
      <p:ext uri="{BB962C8B-B14F-4D97-AF65-F5344CB8AC3E}">
        <p14:creationId xmlns:p14="http://schemas.microsoft.com/office/powerpoint/2010/main" val="35676623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solidFill>
            <a:schemeClr val="accent5">
              <a:lumMod val="20000"/>
              <a:lumOff val="80000"/>
            </a:schemeClr>
          </a:solidFill>
        </p:spPr>
        <p:txBody>
          <a:bodyPr/>
          <a:lstStyle/>
          <a:p>
            <a:r>
              <a:rPr lang="de-DE" dirty="0"/>
              <a:t>                  Altersgerechtes Wohnen</a:t>
            </a:r>
          </a:p>
        </p:txBody>
      </p:sp>
      <p:sp>
        <p:nvSpPr>
          <p:cNvPr id="6" name="Inhaltsplatzhalter 5"/>
          <p:cNvSpPr>
            <a:spLocks noGrp="1"/>
          </p:cNvSpPr>
          <p:nvPr>
            <p:ph idx="1"/>
          </p:nvPr>
        </p:nvSpPr>
        <p:spPr/>
        <p:txBody>
          <a:bodyPr/>
          <a:lstStyle/>
          <a:p>
            <a:r>
              <a:rPr lang="de-DE" dirty="0"/>
              <a:t>12 Wohnungen</a:t>
            </a:r>
          </a:p>
          <a:p>
            <a:r>
              <a:rPr lang="de-DE" dirty="0"/>
              <a:t>Barrierefrei</a:t>
            </a:r>
          </a:p>
          <a:p>
            <a:r>
              <a:rPr lang="de-DE" dirty="0"/>
              <a:t>Alle Wohnungen für den Notfall mit Rufanlage ausgestattet</a:t>
            </a:r>
          </a:p>
          <a:p>
            <a:r>
              <a:rPr lang="de-DE" dirty="0"/>
              <a:t>Teilnahme an Festen und Aktivitäten der Einrichtung erwünscht</a:t>
            </a:r>
          </a:p>
          <a:p>
            <a:r>
              <a:rPr lang="de-DE" dirty="0"/>
              <a:t>Möglichkeit zur Übernachtung für Gäste und Pilger in 2 eingerichteten Gästewohnungen</a:t>
            </a:r>
          </a:p>
        </p:txBody>
      </p:sp>
    </p:spTree>
    <p:extLst>
      <p:ext uri="{BB962C8B-B14F-4D97-AF65-F5344CB8AC3E}">
        <p14:creationId xmlns:p14="http://schemas.microsoft.com/office/powerpoint/2010/main" val="10758994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solidFill>
            <a:schemeClr val="accent5">
              <a:lumMod val="20000"/>
              <a:lumOff val="80000"/>
            </a:schemeClr>
          </a:solidFill>
        </p:spPr>
        <p:txBody>
          <a:bodyPr/>
          <a:lstStyle/>
          <a:p>
            <a:r>
              <a:rPr lang="de-DE" dirty="0"/>
              <a:t>                    Krypta und Kirche</a:t>
            </a:r>
          </a:p>
        </p:txBody>
      </p:sp>
      <p:pic>
        <p:nvPicPr>
          <p:cNvPr id="7" name="Inhaltsplatzhalter 6"/>
          <p:cNvPicPr>
            <a:picLocks noGrp="1" noChangeAspect="1"/>
          </p:cNvPicPr>
          <p:nvPr>
            <p:ph sz="half" idx="1"/>
          </p:nvPr>
        </p:nvPicPr>
        <p:blipFill>
          <a:blip r:embed="rId2" cstate="print">
            <a:extLst>
              <a:ext uri="{28A0092B-C50C-407E-A947-70E740481C1C}">
                <a14:useLocalDpi xmlns:a14="http://schemas.microsoft.com/office/drawing/2010/main"/>
              </a:ext>
            </a:extLst>
          </a:blip>
          <a:stretch>
            <a:fillRect/>
          </a:stretch>
        </p:blipFill>
        <p:spPr>
          <a:xfrm>
            <a:off x="867406" y="1862267"/>
            <a:ext cx="4854145" cy="3886200"/>
          </a:xfrm>
        </p:spPr>
      </p:pic>
      <p:pic>
        <p:nvPicPr>
          <p:cNvPr id="2" name="Inhaltsplatzhalter 1"/>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096000" y="1862267"/>
            <a:ext cx="5181600" cy="3886200"/>
          </a:xfrm>
        </p:spPr>
      </p:pic>
    </p:spTree>
    <p:extLst>
      <p:ext uri="{BB962C8B-B14F-4D97-AF65-F5344CB8AC3E}">
        <p14:creationId xmlns:p14="http://schemas.microsoft.com/office/powerpoint/2010/main" val="1739523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descr="DiakonieMD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253539" y="6411914"/>
            <a:ext cx="11842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495550" y="1341439"/>
            <a:ext cx="20955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208214" y="4581526"/>
            <a:ext cx="7756525" cy="13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4"/>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464426" y="404813"/>
            <a:ext cx="2544763"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Rechteck 9"/>
          <p:cNvSpPr>
            <a:spLocks noChangeArrowheads="1"/>
          </p:cNvSpPr>
          <p:nvPr/>
        </p:nvSpPr>
        <p:spPr bwMode="auto">
          <a:xfrm>
            <a:off x="2351088" y="549275"/>
            <a:ext cx="457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de-DE" altLang="de-DE" sz="1800" b="1" i="1">
                <a:solidFill>
                  <a:srgbClr val="FF0000"/>
                </a:solidFill>
              </a:rPr>
              <a:t>Regionalverband Westthüringen</a:t>
            </a:r>
          </a:p>
          <a:p>
            <a:pPr algn="ctr" eaLnBrk="1" hangingPunct="1">
              <a:spcBef>
                <a:spcPct val="0"/>
              </a:spcBef>
              <a:buFontTx/>
              <a:buNone/>
            </a:pPr>
            <a:r>
              <a:rPr lang="de-DE" altLang="de-DE" sz="1400" b="1" i="1">
                <a:solidFill>
                  <a:srgbClr val="FF0000"/>
                </a:solidFill>
              </a:rPr>
              <a:t>Wartburgkreis – LK Gotha – LK Unstrut-Hainich</a:t>
            </a:r>
          </a:p>
        </p:txBody>
      </p:sp>
      <p:pic>
        <p:nvPicPr>
          <p:cNvPr id="6151" name="Picture 5"/>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464425" y="1628775"/>
            <a:ext cx="25527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6"/>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943476" y="2276475"/>
            <a:ext cx="2447925" cy="18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7"/>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2424114" y="278130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4097481"/>
      </p:ext>
    </p:extLst>
  </p:cSld>
  <p:clrMapOvr>
    <a:masterClrMapping/>
  </p:clrMapOvr>
  <p:transition advClick="0" advTm="5000">
    <p:newsflash/>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solidFill>
            <a:schemeClr val="accent5">
              <a:lumMod val="20000"/>
              <a:lumOff val="80000"/>
            </a:schemeClr>
          </a:solidFill>
        </p:spPr>
        <p:txBody>
          <a:bodyPr/>
          <a:lstStyle/>
          <a:p>
            <a:r>
              <a:rPr lang="de-DE" dirty="0"/>
              <a:t>                      Krypta und Kirche</a:t>
            </a:r>
          </a:p>
        </p:txBody>
      </p:sp>
      <p:sp>
        <p:nvSpPr>
          <p:cNvPr id="6" name="Inhaltsplatzhalter 5"/>
          <p:cNvSpPr>
            <a:spLocks noGrp="1"/>
          </p:cNvSpPr>
          <p:nvPr>
            <p:ph idx="1"/>
          </p:nvPr>
        </p:nvSpPr>
        <p:spPr/>
        <p:txBody>
          <a:bodyPr/>
          <a:lstStyle/>
          <a:p>
            <a:r>
              <a:rPr lang="de-DE" dirty="0"/>
              <a:t>Möglichkeit zur standesamtlichen Hochzeit in der Krypta über das Standesamt Lengenfeld</a:t>
            </a:r>
          </a:p>
          <a:p>
            <a:r>
              <a:rPr lang="de-DE" dirty="0"/>
              <a:t>Möglichkeit zur kirchlichen Hochzeit in der Kirche St. Nikolaus</a:t>
            </a:r>
          </a:p>
          <a:p>
            <a:r>
              <a:rPr lang="de-DE" dirty="0"/>
              <a:t>Gelände wird oft als Kulisse für Hochzeitsbilder genutzt</a:t>
            </a:r>
          </a:p>
        </p:txBody>
      </p:sp>
    </p:spTree>
    <p:extLst>
      <p:ext uri="{BB962C8B-B14F-4D97-AF65-F5344CB8AC3E}">
        <p14:creationId xmlns:p14="http://schemas.microsoft.com/office/powerpoint/2010/main" val="27350908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chemeClr val="accent5">
              <a:lumMod val="20000"/>
              <a:lumOff val="80000"/>
            </a:schemeClr>
          </a:solidFill>
        </p:spPr>
        <p:txBody>
          <a:bodyPr/>
          <a:lstStyle/>
          <a:p>
            <a:r>
              <a:rPr lang="de-DE" dirty="0"/>
              <a:t>                                Café </a:t>
            </a:r>
          </a:p>
        </p:txBody>
      </p:sp>
      <p:pic>
        <p:nvPicPr>
          <p:cNvPr id="5" name="Inhaltsplatzhalter 4"/>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838200" y="2058194"/>
            <a:ext cx="5181600" cy="3886200"/>
          </a:xfrm>
        </p:spPr>
      </p:pic>
      <p:pic>
        <p:nvPicPr>
          <p:cNvPr id="6" name="Inhaltsplatzhalter 5"/>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172200" y="2058194"/>
            <a:ext cx="5181600" cy="3886200"/>
          </a:xfrm>
        </p:spPr>
      </p:pic>
    </p:spTree>
    <p:extLst>
      <p:ext uri="{BB962C8B-B14F-4D97-AF65-F5344CB8AC3E}">
        <p14:creationId xmlns:p14="http://schemas.microsoft.com/office/powerpoint/2010/main" val="28101646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solidFill>
            <a:schemeClr val="accent5">
              <a:lumMod val="20000"/>
              <a:lumOff val="80000"/>
            </a:schemeClr>
          </a:solidFill>
        </p:spPr>
        <p:txBody>
          <a:bodyPr/>
          <a:lstStyle/>
          <a:p>
            <a:r>
              <a:rPr lang="de-DE" dirty="0"/>
              <a:t>                                  Café  </a:t>
            </a:r>
          </a:p>
        </p:txBody>
      </p:sp>
      <p:sp>
        <p:nvSpPr>
          <p:cNvPr id="6" name="Inhaltsplatzhalter 5"/>
          <p:cNvSpPr>
            <a:spLocks noGrp="1"/>
          </p:cNvSpPr>
          <p:nvPr>
            <p:ph idx="1"/>
          </p:nvPr>
        </p:nvSpPr>
        <p:spPr/>
        <p:txBody>
          <a:bodyPr/>
          <a:lstStyle/>
          <a:p>
            <a:r>
              <a:rPr lang="de-DE" dirty="0"/>
              <a:t>Reguläre Öffnung an Wochenenden und Feiertagen</a:t>
            </a:r>
          </a:p>
          <a:p>
            <a:r>
              <a:rPr lang="de-DE" dirty="0"/>
              <a:t>Feiern auch für externe Gäste nach Anmeldung auch an Wochentagen</a:t>
            </a:r>
          </a:p>
          <a:p>
            <a:r>
              <a:rPr lang="de-DE" dirty="0"/>
              <a:t>Bewirtung von Ausflugsgruppen nach Anmeldung an Wochentagen möglich</a:t>
            </a:r>
          </a:p>
        </p:txBody>
      </p:sp>
    </p:spTree>
    <p:extLst>
      <p:ext uri="{BB962C8B-B14F-4D97-AF65-F5344CB8AC3E}">
        <p14:creationId xmlns:p14="http://schemas.microsoft.com/office/powerpoint/2010/main" val="19075913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rot="10800000" flipH="1" flipV="1">
            <a:off x="1810276" y="260649"/>
            <a:ext cx="988219" cy="6211033"/>
          </a:xfrm>
          <a:prstGeom prst="rect">
            <a:avLst/>
          </a:prstGeom>
          <a:noFill/>
        </p:spPr>
        <p:txBody>
          <a:bodyPr vert="wordArtVert" anchor="ctr">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de-DE" sz="4400" b="1" spc="-300" dirty="0">
                <a:ln w="11430"/>
                <a:solidFill>
                  <a:srgbClr val="7030A0"/>
                </a:solidFill>
                <a:effectLst>
                  <a:outerShdw blurRad="80000" dist="40000" dir="5040000" algn="tl">
                    <a:srgbClr val="000000">
                      <a:alpha val="30000"/>
                    </a:srgbClr>
                  </a:outerShdw>
                </a:effectLst>
              </a:rPr>
              <a:t>DIAKONIE</a:t>
            </a:r>
          </a:p>
        </p:txBody>
      </p:sp>
      <p:sp>
        <p:nvSpPr>
          <p:cNvPr id="8" name="Horizontaler Bildlauf 7"/>
          <p:cNvSpPr>
            <a:spLocks noChangeArrowheads="1"/>
          </p:cNvSpPr>
          <p:nvPr/>
        </p:nvSpPr>
        <p:spPr bwMode="auto">
          <a:xfrm>
            <a:off x="3000375" y="115889"/>
            <a:ext cx="7488238" cy="1584325"/>
          </a:xfrm>
          <a:prstGeom prst="horizontalScroll">
            <a:avLst>
              <a:gd name="adj" fmla="val 12500"/>
            </a:avLst>
          </a:prstGeom>
          <a:solidFill>
            <a:srgbClr val="E8D1FF"/>
          </a:solidFill>
          <a:ln w="12700" algn="ctr">
            <a:solidFill>
              <a:schemeClr val="tx1"/>
            </a:solidFill>
            <a:round/>
            <a:headEnd/>
            <a:tailEnd/>
          </a:ln>
        </p:spPr>
        <p:txBody>
          <a:bodyPr anchor="ctr"/>
          <a:lstStyle>
            <a:lvl1pPr eaLnBrk="0" hangingPunct="0">
              <a:spcBef>
                <a:spcPct val="20000"/>
              </a:spcBef>
              <a:buSzPct val="100000"/>
              <a:buChar char="•"/>
              <a:defRPr sz="3200">
                <a:solidFill>
                  <a:schemeClr val="tx1"/>
                </a:solidFill>
                <a:latin typeface="Times New Roman" pitchFamily="18" charset="0"/>
              </a:defRPr>
            </a:lvl1pPr>
            <a:lvl2pPr marL="742950" indent="-285750" eaLnBrk="0" hangingPunct="0">
              <a:spcBef>
                <a:spcPct val="20000"/>
              </a:spcBef>
              <a:buSzPct val="100000"/>
              <a:buChar char="–"/>
              <a:defRPr sz="2800">
                <a:solidFill>
                  <a:schemeClr val="tx1"/>
                </a:solidFill>
                <a:latin typeface="Times New Roman" pitchFamily="18" charset="0"/>
              </a:defRPr>
            </a:lvl2pPr>
            <a:lvl3pPr marL="1143000" indent="-228600" eaLnBrk="0" hangingPunct="0">
              <a:spcBef>
                <a:spcPct val="20000"/>
              </a:spcBef>
              <a:buSzPct val="100000"/>
              <a:buChar char="•"/>
              <a:defRPr sz="2400">
                <a:solidFill>
                  <a:schemeClr val="tx1"/>
                </a:solidFill>
                <a:latin typeface="Times New Roman" pitchFamily="18" charset="0"/>
              </a:defRPr>
            </a:lvl3pPr>
            <a:lvl4pPr marL="1600200" indent="-228600" eaLnBrk="0" hangingPunct="0">
              <a:spcBef>
                <a:spcPct val="20000"/>
              </a:spcBef>
              <a:buSzPct val="100000"/>
              <a:buChar char="–"/>
              <a:defRPr sz="2000">
                <a:solidFill>
                  <a:schemeClr val="tx1"/>
                </a:solidFill>
                <a:latin typeface="Times New Roman" pitchFamily="18" charset="0"/>
              </a:defRPr>
            </a:lvl4pPr>
            <a:lvl5pPr marL="2057400" indent="-228600" eaLnBrk="0" hangingPunct="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spcBef>
                <a:spcPct val="0"/>
              </a:spcBef>
              <a:buSzTx/>
              <a:buFontTx/>
              <a:buNone/>
            </a:pPr>
            <a:endParaRPr lang="de-DE" altLang="de-DE" sz="2400"/>
          </a:p>
        </p:txBody>
      </p:sp>
      <p:pic>
        <p:nvPicPr>
          <p:cNvPr id="9" name="Grafik 8" descr="DW EM Schriftzug.gif"/>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457575" y="568325"/>
            <a:ext cx="68072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e Legende 12"/>
          <p:cNvSpPr>
            <a:spLocks noChangeArrowheads="1"/>
          </p:cNvSpPr>
          <p:nvPr/>
        </p:nvSpPr>
        <p:spPr bwMode="auto">
          <a:xfrm rot="1141277">
            <a:off x="7142164" y="1962151"/>
            <a:ext cx="3438525" cy="1243013"/>
          </a:xfrm>
          <a:prstGeom prst="wedgeEllipseCallout">
            <a:avLst>
              <a:gd name="adj1" fmla="val -22736"/>
              <a:gd name="adj2" fmla="val 86815"/>
            </a:avLst>
          </a:prstGeom>
          <a:solidFill>
            <a:srgbClr val="CC99FF"/>
          </a:solidFill>
          <a:ln w="12700" algn="ctr">
            <a:solidFill>
              <a:schemeClr val="tx1"/>
            </a:solidFill>
            <a:round/>
            <a:headEnd/>
            <a:tailEnd/>
          </a:ln>
        </p:spPr>
        <p:txBody>
          <a:bodyPr/>
          <a:lstStyle>
            <a:lvl1pPr eaLnBrk="0" hangingPunct="0">
              <a:spcBef>
                <a:spcPct val="20000"/>
              </a:spcBef>
              <a:buSzPct val="100000"/>
              <a:buChar char="•"/>
              <a:defRPr sz="3200">
                <a:solidFill>
                  <a:schemeClr val="tx1"/>
                </a:solidFill>
                <a:latin typeface="Times New Roman" pitchFamily="18" charset="0"/>
              </a:defRPr>
            </a:lvl1pPr>
            <a:lvl2pPr marL="742950" indent="-285750" eaLnBrk="0" hangingPunct="0">
              <a:spcBef>
                <a:spcPct val="20000"/>
              </a:spcBef>
              <a:buSzPct val="100000"/>
              <a:buChar char="–"/>
              <a:defRPr sz="2800">
                <a:solidFill>
                  <a:schemeClr val="tx1"/>
                </a:solidFill>
                <a:latin typeface="Times New Roman" pitchFamily="18" charset="0"/>
              </a:defRPr>
            </a:lvl2pPr>
            <a:lvl3pPr marL="1143000" indent="-228600" eaLnBrk="0" hangingPunct="0">
              <a:spcBef>
                <a:spcPct val="20000"/>
              </a:spcBef>
              <a:buSzPct val="100000"/>
              <a:buChar char="•"/>
              <a:defRPr sz="2400">
                <a:solidFill>
                  <a:schemeClr val="tx1"/>
                </a:solidFill>
                <a:latin typeface="Times New Roman" pitchFamily="18" charset="0"/>
              </a:defRPr>
            </a:lvl3pPr>
            <a:lvl4pPr marL="1600200" indent="-228600" eaLnBrk="0" hangingPunct="0">
              <a:spcBef>
                <a:spcPct val="20000"/>
              </a:spcBef>
              <a:buSzPct val="100000"/>
              <a:buChar char="–"/>
              <a:defRPr sz="2000">
                <a:solidFill>
                  <a:schemeClr val="tx1"/>
                </a:solidFill>
                <a:latin typeface="Times New Roman" pitchFamily="18" charset="0"/>
              </a:defRPr>
            </a:lvl4pPr>
            <a:lvl5pPr marL="2057400" indent="-228600" eaLnBrk="0" hangingPunct="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a:spcBef>
                <a:spcPct val="0"/>
              </a:spcBef>
              <a:buSzTx/>
              <a:buFontTx/>
              <a:buNone/>
            </a:pPr>
            <a:r>
              <a:rPr lang="de-DE" altLang="de-DE" sz="2000" b="1">
                <a:solidFill>
                  <a:srgbClr val="7030A0"/>
                </a:solidFill>
                <a:latin typeface="Arial Narrow" pitchFamily="34" charset="0"/>
              </a:rPr>
              <a:t>Schuldner- und Verbraucherinsolvenz-beratung</a:t>
            </a:r>
            <a:endParaRPr lang="de-DE" altLang="de-DE" sz="1400">
              <a:solidFill>
                <a:srgbClr val="7030A0"/>
              </a:solidFill>
            </a:endParaRPr>
          </a:p>
        </p:txBody>
      </p:sp>
      <p:sp>
        <p:nvSpPr>
          <p:cNvPr id="2054" name="Flussdiagramm: Grenzstelle 13"/>
          <p:cNvSpPr>
            <a:spLocks noChangeArrowheads="1"/>
          </p:cNvSpPr>
          <p:nvPr/>
        </p:nvSpPr>
        <p:spPr bwMode="auto">
          <a:xfrm>
            <a:off x="6363821" y="6164558"/>
            <a:ext cx="4104282" cy="504825"/>
          </a:xfrm>
          <a:prstGeom prst="flowChartTerminator">
            <a:avLst/>
          </a:prstGeom>
          <a:solidFill>
            <a:srgbClr val="E8D1FF"/>
          </a:solidFill>
          <a:ln w="12700" algn="ctr">
            <a:solidFill>
              <a:schemeClr val="tx1"/>
            </a:solidFill>
            <a:round/>
            <a:headEnd/>
            <a:tailEnd/>
          </a:ln>
        </p:spPr>
        <p:txBody>
          <a:bodyPr/>
          <a:lstStyle>
            <a:lvl1pPr eaLnBrk="0" hangingPunct="0">
              <a:spcBef>
                <a:spcPct val="20000"/>
              </a:spcBef>
              <a:buSzPct val="100000"/>
              <a:buChar char="•"/>
              <a:defRPr sz="3200">
                <a:solidFill>
                  <a:schemeClr val="tx1"/>
                </a:solidFill>
                <a:latin typeface="Times New Roman" pitchFamily="18" charset="0"/>
              </a:defRPr>
            </a:lvl1pPr>
            <a:lvl2pPr marL="742950" indent="-285750" eaLnBrk="0" hangingPunct="0">
              <a:spcBef>
                <a:spcPct val="20000"/>
              </a:spcBef>
              <a:buSzPct val="100000"/>
              <a:buChar char="–"/>
              <a:defRPr sz="2800">
                <a:solidFill>
                  <a:schemeClr val="tx1"/>
                </a:solidFill>
                <a:latin typeface="Times New Roman" pitchFamily="18" charset="0"/>
              </a:defRPr>
            </a:lvl2pPr>
            <a:lvl3pPr marL="1143000" indent="-228600" eaLnBrk="0" hangingPunct="0">
              <a:spcBef>
                <a:spcPct val="20000"/>
              </a:spcBef>
              <a:buSzPct val="100000"/>
              <a:buChar char="•"/>
              <a:defRPr sz="2400">
                <a:solidFill>
                  <a:schemeClr val="tx1"/>
                </a:solidFill>
                <a:latin typeface="Times New Roman" pitchFamily="18" charset="0"/>
              </a:defRPr>
            </a:lvl3pPr>
            <a:lvl4pPr marL="1600200" indent="-228600" eaLnBrk="0" hangingPunct="0">
              <a:spcBef>
                <a:spcPct val="20000"/>
              </a:spcBef>
              <a:buSzPct val="100000"/>
              <a:buChar char="–"/>
              <a:defRPr sz="2000">
                <a:solidFill>
                  <a:schemeClr val="tx1"/>
                </a:solidFill>
                <a:latin typeface="Times New Roman" pitchFamily="18" charset="0"/>
              </a:defRPr>
            </a:lvl4pPr>
            <a:lvl5pPr marL="2057400" indent="-228600" eaLnBrk="0" hangingPunct="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spcBef>
                <a:spcPct val="0"/>
              </a:spcBef>
              <a:buSzTx/>
              <a:buFontTx/>
              <a:buNone/>
            </a:pPr>
            <a:r>
              <a:rPr lang="de-DE" altLang="de-DE" sz="1800" b="1" i="1" dirty="0">
                <a:solidFill>
                  <a:srgbClr val="860000"/>
                </a:solidFill>
                <a:latin typeface="Arial Narrow" pitchFamily="34" charset="0"/>
              </a:rPr>
              <a:t>August-Bebel-Straße 66, Mühlhausen</a:t>
            </a:r>
          </a:p>
        </p:txBody>
      </p:sp>
      <p:sp>
        <p:nvSpPr>
          <p:cNvPr id="15" name="Ovale Legende 14"/>
          <p:cNvSpPr>
            <a:spLocks noChangeArrowheads="1"/>
          </p:cNvSpPr>
          <p:nvPr/>
        </p:nvSpPr>
        <p:spPr bwMode="auto">
          <a:xfrm rot="20502692">
            <a:off x="4454176" y="5313995"/>
            <a:ext cx="2913062" cy="1039813"/>
          </a:xfrm>
          <a:prstGeom prst="wedgeEllipseCallout">
            <a:avLst>
              <a:gd name="adj1" fmla="val 25181"/>
              <a:gd name="adj2" fmla="val -80912"/>
            </a:avLst>
          </a:prstGeom>
          <a:solidFill>
            <a:srgbClr val="CC99FF"/>
          </a:solidFill>
          <a:ln w="12700" algn="ctr">
            <a:solidFill>
              <a:schemeClr val="tx1"/>
            </a:solidFill>
            <a:round/>
            <a:headEnd/>
            <a:tailEnd/>
          </a:ln>
        </p:spPr>
        <p:txBody>
          <a:bodyPr/>
          <a:lstStyle>
            <a:lvl1pPr eaLnBrk="0" hangingPunct="0">
              <a:spcBef>
                <a:spcPct val="20000"/>
              </a:spcBef>
              <a:buSzPct val="100000"/>
              <a:buChar char="•"/>
              <a:defRPr sz="3200">
                <a:solidFill>
                  <a:schemeClr val="tx1"/>
                </a:solidFill>
                <a:latin typeface="Times New Roman" pitchFamily="18" charset="0"/>
              </a:defRPr>
            </a:lvl1pPr>
            <a:lvl2pPr marL="742950" indent="-285750" eaLnBrk="0" hangingPunct="0">
              <a:spcBef>
                <a:spcPct val="20000"/>
              </a:spcBef>
              <a:buSzPct val="100000"/>
              <a:buChar char="–"/>
              <a:defRPr sz="2800">
                <a:solidFill>
                  <a:schemeClr val="tx1"/>
                </a:solidFill>
                <a:latin typeface="Times New Roman" pitchFamily="18" charset="0"/>
              </a:defRPr>
            </a:lvl2pPr>
            <a:lvl3pPr marL="1143000" indent="-228600" eaLnBrk="0" hangingPunct="0">
              <a:spcBef>
                <a:spcPct val="20000"/>
              </a:spcBef>
              <a:buSzPct val="100000"/>
              <a:buChar char="•"/>
              <a:defRPr sz="2400">
                <a:solidFill>
                  <a:schemeClr val="tx1"/>
                </a:solidFill>
                <a:latin typeface="Times New Roman" pitchFamily="18" charset="0"/>
              </a:defRPr>
            </a:lvl3pPr>
            <a:lvl4pPr marL="1600200" indent="-228600" eaLnBrk="0" hangingPunct="0">
              <a:spcBef>
                <a:spcPct val="20000"/>
              </a:spcBef>
              <a:buSzPct val="100000"/>
              <a:buChar char="–"/>
              <a:defRPr sz="2000">
                <a:solidFill>
                  <a:schemeClr val="tx1"/>
                </a:solidFill>
                <a:latin typeface="Times New Roman" pitchFamily="18" charset="0"/>
              </a:defRPr>
            </a:lvl4pPr>
            <a:lvl5pPr marL="2057400" indent="-228600" eaLnBrk="0" hangingPunct="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a:spcBef>
                <a:spcPct val="0"/>
              </a:spcBef>
              <a:buSzTx/>
              <a:buFontTx/>
              <a:buNone/>
            </a:pPr>
            <a:r>
              <a:rPr lang="de-DE" altLang="de-DE" sz="2000" b="1" dirty="0">
                <a:solidFill>
                  <a:srgbClr val="7030A0"/>
                </a:solidFill>
                <a:latin typeface="Arial Narrow" pitchFamily="34" charset="0"/>
              </a:rPr>
              <a:t>Allgemeine Sozialberatung</a:t>
            </a:r>
            <a:endParaRPr lang="de-DE" altLang="de-DE" sz="1400" dirty="0">
              <a:solidFill>
                <a:srgbClr val="7030A0"/>
              </a:solidFill>
            </a:endParaRPr>
          </a:p>
        </p:txBody>
      </p:sp>
      <p:pic>
        <p:nvPicPr>
          <p:cNvPr id="2" name="Grafik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425759">
            <a:off x="3076862" y="1731033"/>
            <a:ext cx="4212464" cy="3159347"/>
          </a:xfrm>
          <a:prstGeom prst="ellipse">
            <a:avLst/>
          </a:prstGeom>
          <a:ln>
            <a:noFill/>
          </a:ln>
          <a:effectLst>
            <a:softEdge rad="112500"/>
          </a:effectLst>
        </p:spPr>
      </p:pic>
      <p:pic>
        <p:nvPicPr>
          <p:cNvPr id="3" name="Grafik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44243" y="3489762"/>
            <a:ext cx="3323861" cy="2492896"/>
          </a:xfrm>
          <a:prstGeom prst="ellipse">
            <a:avLst/>
          </a:prstGeom>
          <a:ln>
            <a:noFill/>
          </a:ln>
          <a:effectLst>
            <a:softEdge rad="112500"/>
          </a:effectLst>
        </p:spPr>
      </p:pic>
      <p:sp>
        <p:nvSpPr>
          <p:cNvPr id="10" name="Ovale Legende 9"/>
          <p:cNvSpPr>
            <a:spLocks noChangeArrowheads="1"/>
          </p:cNvSpPr>
          <p:nvPr/>
        </p:nvSpPr>
        <p:spPr bwMode="auto">
          <a:xfrm rot="190206">
            <a:off x="2746864" y="4756829"/>
            <a:ext cx="2550836" cy="857676"/>
          </a:xfrm>
          <a:prstGeom prst="wedgeEllipseCallout">
            <a:avLst>
              <a:gd name="adj1" fmla="val 25181"/>
              <a:gd name="adj2" fmla="val -80912"/>
            </a:avLst>
          </a:prstGeom>
          <a:solidFill>
            <a:srgbClr val="CC99FF"/>
          </a:solidFill>
          <a:ln w="12700" algn="ctr">
            <a:solidFill>
              <a:schemeClr val="tx1"/>
            </a:solidFill>
            <a:round/>
            <a:headEnd/>
            <a:tailEnd/>
          </a:ln>
        </p:spPr>
        <p:txBody>
          <a:bodyPr/>
          <a:lstStyle>
            <a:lvl1pPr eaLnBrk="0" hangingPunct="0">
              <a:spcBef>
                <a:spcPct val="20000"/>
              </a:spcBef>
              <a:buSzPct val="100000"/>
              <a:buChar char="•"/>
              <a:defRPr sz="3200">
                <a:solidFill>
                  <a:schemeClr val="tx1"/>
                </a:solidFill>
                <a:latin typeface="Times New Roman" pitchFamily="18" charset="0"/>
              </a:defRPr>
            </a:lvl1pPr>
            <a:lvl2pPr marL="742950" indent="-285750" eaLnBrk="0" hangingPunct="0">
              <a:spcBef>
                <a:spcPct val="20000"/>
              </a:spcBef>
              <a:buSzPct val="100000"/>
              <a:buChar char="–"/>
              <a:defRPr sz="2800">
                <a:solidFill>
                  <a:schemeClr val="tx1"/>
                </a:solidFill>
                <a:latin typeface="Times New Roman" pitchFamily="18" charset="0"/>
              </a:defRPr>
            </a:lvl2pPr>
            <a:lvl3pPr marL="1143000" indent="-228600" eaLnBrk="0" hangingPunct="0">
              <a:spcBef>
                <a:spcPct val="20000"/>
              </a:spcBef>
              <a:buSzPct val="100000"/>
              <a:buChar char="•"/>
              <a:defRPr sz="2400">
                <a:solidFill>
                  <a:schemeClr val="tx1"/>
                </a:solidFill>
                <a:latin typeface="Times New Roman" pitchFamily="18" charset="0"/>
              </a:defRPr>
            </a:lvl3pPr>
            <a:lvl4pPr marL="1600200" indent="-228600" eaLnBrk="0" hangingPunct="0">
              <a:spcBef>
                <a:spcPct val="20000"/>
              </a:spcBef>
              <a:buSzPct val="100000"/>
              <a:buChar char="–"/>
              <a:defRPr sz="2000">
                <a:solidFill>
                  <a:schemeClr val="tx1"/>
                </a:solidFill>
                <a:latin typeface="Times New Roman" pitchFamily="18" charset="0"/>
              </a:defRPr>
            </a:lvl4pPr>
            <a:lvl5pPr marL="2057400" indent="-228600" eaLnBrk="0" hangingPunct="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a:spcBef>
                <a:spcPct val="0"/>
              </a:spcBef>
              <a:buSzTx/>
              <a:buFontTx/>
              <a:buNone/>
            </a:pPr>
            <a:r>
              <a:rPr lang="de-DE" altLang="de-DE" sz="2000" b="1" i="1" dirty="0">
                <a:solidFill>
                  <a:srgbClr val="860000"/>
                </a:solidFill>
                <a:latin typeface="Arial Narrow" pitchFamily="34" charset="0"/>
              </a:rPr>
              <a:t>Geschäftsstelle</a:t>
            </a:r>
            <a:endParaRPr lang="de-DE" altLang="de-DE" sz="1400" dirty="0">
              <a:solidFill>
                <a:srgbClr val="7030A0"/>
              </a:solidFill>
            </a:endParaRPr>
          </a:p>
        </p:txBody>
      </p:sp>
    </p:spTree>
    <p:extLst>
      <p:ext uri="{BB962C8B-B14F-4D97-AF65-F5344CB8AC3E}">
        <p14:creationId xmlns:p14="http://schemas.microsoft.com/office/powerpoint/2010/main" val="18702090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0" fill="hold"/>
                                        <p:tgtEl>
                                          <p:spTgt spid="6"/>
                                        </p:tgtEl>
                                        <p:attrNameLst>
                                          <p:attrName>ppt_x</p:attrName>
                                        </p:attrNameLst>
                                      </p:cBhvr>
                                      <p:tavLst>
                                        <p:tav tm="0">
                                          <p:val>
                                            <p:strVal val="0-#ppt_w/2"/>
                                          </p:val>
                                        </p:tav>
                                        <p:tav tm="100000">
                                          <p:val>
                                            <p:strVal val="#ppt_x"/>
                                          </p:val>
                                        </p:tav>
                                      </p:tavLst>
                                    </p:anim>
                                    <p:anim calcmode="lin" valueType="num">
                                      <p:cBhvr additive="base">
                                        <p:cTn id="8" dur="5000" fill="hold"/>
                                        <p:tgtEl>
                                          <p:spTgt spid="6"/>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0"/>
                            </p:stCondLst>
                            <p:childTnLst>
                              <p:par>
                                <p:cTn id="10" presetID="31" presetClass="entr" presetSubtype="0" fill="hold" grpId="0" nodeType="afterEffect">
                                  <p:stCondLst>
                                    <p:cond delay="0"/>
                                  </p:stCondLst>
                                  <p:iterate type="lt">
                                    <p:tmPct val="5000"/>
                                  </p:iterate>
                                  <p:childTnLst>
                                    <p:set>
                                      <p:cBhvr>
                                        <p:cTn id="11" dur="1" fill="hold">
                                          <p:stCondLst>
                                            <p:cond delay="0"/>
                                          </p:stCondLst>
                                        </p:cTn>
                                        <p:tgtEl>
                                          <p:spTgt spid="8"/>
                                        </p:tgtEl>
                                        <p:attrNameLst>
                                          <p:attrName>style.visibility</p:attrName>
                                        </p:attrNameLst>
                                      </p:cBhvr>
                                      <p:to>
                                        <p:strVal val="visible"/>
                                      </p:to>
                                    </p:set>
                                    <p:anim calcmode="lin" valueType="num">
                                      <p:cBhvr>
                                        <p:cTn id="12" dur="2000" fill="hold"/>
                                        <p:tgtEl>
                                          <p:spTgt spid="8"/>
                                        </p:tgtEl>
                                        <p:attrNameLst>
                                          <p:attrName>ppt_w</p:attrName>
                                        </p:attrNameLst>
                                      </p:cBhvr>
                                      <p:tavLst>
                                        <p:tav tm="0">
                                          <p:val>
                                            <p:fltVal val="0"/>
                                          </p:val>
                                        </p:tav>
                                        <p:tav tm="100000">
                                          <p:val>
                                            <p:strVal val="#ppt_w"/>
                                          </p:val>
                                        </p:tav>
                                      </p:tavLst>
                                    </p:anim>
                                    <p:anim calcmode="lin" valueType="num">
                                      <p:cBhvr>
                                        <p:cTn id="13" dur="2000" fill="hold"/>
                                        <p:tgtEl>
                                          <p:spTgt spid="8"/>
                                        </p:tgtEl>
                                        <p:attrNameLst>
                                          <p:attrName>ppt_h</p:attrName>
                                        </p:attrNameLst>
                                      </p:cBhvr>
                                      <p:tavLst>
                                        <p:tav tm="0">
                                          <p:val>
                                            <p:fltVal val="0"/>
                                          </p:val>
                                        </p:tav>
                                        <p:tav tm="100000">
                                          <p:val>
                                            <p:strVal val="#ppt_h"/>
                                          </p:val>
                                        </p:tav>
                                      </p:tavLst>
                                    </p:anim>
                                    <p:anim calcmode="lin" valueType="num">
                                      <p:cBhvr>
                                        <p:cTn id="14" dur="2000" fill="hold"/>
                                        <p:tgtEl>
                                          <p:spTgt spid="8"/>
                                        </p:tgtEl>
                                        <p:attrNameLst>
                                          <p:attrName>style.rotation</p:attrName>
                                        </p:attrNameLst>
                                      </p:cBhvr>
                                      <p:tavLst>
                                        <p:tav tm="0">
                                          <p:val>
                                            <p:fltVal val="90"/>
                                          </p:val>
                                        </p:tav>
                                        <p:tav tm="100000">
                                          <p:val>
                                            <p:fltVal val="0"/>
                                          </p:val>
                                        </p:tav>
                                      </p:tavLst>
                                    </p:anim>
                                    <p:animEffect transition="in" filter="fade">
                                      <p:cBhvr>
                                        <p:cTn id="15" dur="2000"/>
                                        <p:tgtEl>
                                          <p:spTgt spid="8"/>
                                        </p:tgtEl>
                                      </p:cBhvr>
                                    </p:animEffect>
                                  </p:childTnLst>
                                </p:cTn>
                              </p:par>
                            </p:childTnLst>
                          </p:cTn>
                        </p:par>
                        <p:par>
                          <p:cTn id="16" fill="hold" nodeType="afterGroup">
                            <p:stCondLst>
                              <p:cond delay="7000"/>
                            </p:stCondLst>
                            <p:childTnLst>
                              <p:par>
                                <p:cTn id="17" presetID="3" presetClass="entr" presetSubtype="1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linds(horizontal)">
                                      <p:cBhvr>
                                        <p:cTn id="19" dur="2000"/>
                                        <p:tgtEl>
                                          <p:spTgt spid="9"/>
                                        </p:tgtEl>
                                      </p:cBhvr>
                                    </p:animEffect>
                                  </p:childTnLst>
                                </p:cTn>
                              </p:par>
                            </p:childTnLst>
                          </p:cTn>
                        </p:par>
                        <p:par>
                          <p:cTn id="20" fill="hold" nodeType="afterGroup">
                            <p:stCondLst>
                              <p:cond delay="9000"/>
                            </p:stCondLst>
                            <p:childTnLst>
                              <p:par>
                                <p:cTn id="21" presetID="8" presetClass="entr" presetSubtype="32"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diamond(out)">
                                      <p:cBhvr>
                                        <p:cTn id="23" dur="2000"/>
                                        <p:tgtEl>
                                          <p:spTgt spid="13"/>
                                        </p:tgtEl>
                                      </p:cBhvr>
                                    </p:animEffect>
                                  </p:childTnLst>
                                </p:cTn>
                              </p:par>
                            </p:childTnLst>
                          </p:cTn>
                        </p:par>
                        <p:par>
                          <p:cTn id="24" fill="hold" nodeType="afterGroup">
                            <p:stCondLst>
                              <p:cond delay="11000"/>
                            </p:stCondLst>
                            <p:childTnLst>
                              <p:par>
                                <p:cTn id="25" presetID="8" presetClass="entr" presetSubtype="32"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amond(out)">
                                      <p:cBhvr>
                                        <p:cTn id="27" dur="2000"/>
                                        <p:tgtEl>
                                          <p:spTgt spid="15"/>
                                        </p:tgtEl>
                                      </p:cBhvr>
                                    </p:animEffect>
                                  </p:childTnLst>
                                </p:cTn>
                              </p:par>
                            </p:childTnLst>
                          </p:cTn>
                        </p:par>
                        <p:par>
                          <p:cTn id="28" fill="hold">
                            <p:stCondLst>
                              <p:cond delay="13000"/>
                            </p:stCondLst>
                            <p:childTnLst>
                              <p:par>
                                <p:cTn id="29" presetID="8" presetClass="entr" presetSubtype="32"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diamond(out)">
                                      <p:cBhvr>
                                        <p:cTn id="3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5"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rot="10800000" flipH="1" flipV="1">
            <a:off x="1810276" y="260649"/>
            <a:ext cx="988219" cy="6211033"/>
          </a:xfrm>
          <a:prstGeom prst="rect">
            <a:avLst/>
          </a:prstGeom>
          <a:noFill/>
        </p:spPr>
        <p:txBody>
          <a:bodyPr vert="wordArtVert" anchor="ctr">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de-DE" sz="4400" b="1" spc="-300" dirty="0">
                <a:ln w="11430"/>
                <a:solidFill>
                  <a:srgbClr val="7030A0"/>
                </a:solidFill>
                <a:effectLst>
                  <a:outerShdw blurRad="80000" dist="40000" dir="5040000" algn="tl">
                    <a:srgbClr val="000000">
                      <a:alpha val="30000"/>
                    </a:srgbClr>
                  </a:outerShdw>
                </a:effectLst>
              </a:rPr>
              <a:t>DIAKONIE</a:t>
            </a:r>
          </a:p>
        </p:txBody>
      </p:sp>
      <p:sp>
        <p:nvSpPr>
          <p:cNvPr id="8" name="Horizontaler Bildlauf 7"/>
          <p:cNvSpPr>
            <a:spLocks noChangeArrowheads="1"/>
          </p:cNvSpPr>
          <p:nvPr/>
        </p:nvSpPr>
        <p:spPr bwMode="auto">
          <a:xfrm>
            <a:off x="3000375" y="115889"/>
            <a:ext cx="7488238" cy="1584325"/>
          </a:xfrm>
          <a:prstGeom prst="horizontalScroll">
            <a:avLst>
              <a:gd name="adj" fmla="val 12500"/>
            </a:avLst>
          </a:prstGeom>
          <a:solidFill>
            <a:srgbClr val="E8D1FF"/>
          </a:solidFill>
          <a:ln w="12700" algn="ctr">
            <a:solidFill>
              <a:schemeClr val="tx1"/>
            </a:solidFill>
            <a:round/>
            <a:headEnd/>
            <a:tailEnd/>
          </a:ln>
        </p:spPr>
        <p:txBody>
          <a:bodyPr anchor="ctr"/>
          <a:lstStyle>
            <a:lvl1pPr eaLnBrk="0" hangingPunct="0">
              <a:spcBef>
                <a:spcPct val="20000"/>
              </a:spcBef>
              <a:buSzPct val="100000"/>
              <a:buChar char="•"/>
              <a:defRPr sz="3200">
                <a:solidFill>
                  <a:schemeClr val="tx1"/>
                </a:solidFill>
                <a:latin typeface="Times New Roman" pitchFamily="18" charset="0"/>
              </a:defRPr>
            </a:lvl1pPr>
            <a:lvl2pPr marL="742950" indent="-285750" eaLnBrk="0" hangingPunct="0">
              <a:spcBef>
                <a:spcPct val="20000"/>
              </a:spcBef>
              <a:buSzPct val="100000"/>
              <a:buChar char="–"/>
              <a:defRPr sz="2800">
                <a:solidFill>
                  <a:schemeClr val="tx1"/>
                </a:solidFill>
                <a:latin typeface="Times New Roman" pitchFamily="18" charset="0"/>
              </a:defRPr>
            </a:lvl2pPr>
            <a:lvl3pPr marL="1143000" indent="-228600" eaLnBrk="0" hangingPunct="0">
              <a:spcBef>
                <a:spcPct val="20000"/>
              </a:spcBef>
              <a:buSzPct val="100000"/>
              <a:buChar char="•"/>
              <a:defRPr sz="2400">
                <a:solidFill>
                  <a:schemeClr val="tx1"/>
                </a:solidFill>
                <a:latin typeface="Times New Roman" pitchFamily="18" charset="0"/>
              </a:defRPr>
            </a:lvl3pPr>
            <a:lvl4pPr marL="1600200" indent="-228600" eaLnBrk="0" hangingPunct="0">
              <a:spcBef>
                <a:spcPct val="20000"/>
              </a:spcBef>
              <a:buSzPct val="100000"/>
              <a:buChar char="–"/>
              <a:defRPr sz="2000">
                <a:solidFill>
                  <a:schemeClr val="tx1"/>
                </a:solidFill>
                <a:latin typeface="Times New Roman" pitchFamily="18" charset="0"/>
              </a:defRPr>
            </a:lvl4pPr>
            <a:lvl5pPr marL="2057400" indent="-228600" eaLnBrk="0" hangingPunct="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spcBef>
                <a:spcPct val="0"/>
              </a:spcBef>
              <a:buSzTx/>
              <a:buFontTx/>
              <a:buNone/>
            </a:pPr>
            <a:endParaRPr lang="de-DE" altLang="de-DE" sz="2400"/>
          </a:p>
        </p:txBody>
      </p:sp>
      <p:pic>
        <p:nvPicPr>
          <p:cNvPr id="9" name="Grafik 8" descr="DW EM Schriftzug.gif"/>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457575" y="568325"/>
            <a:ext cx="68072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15686" y="2223210"/>
            <a:ext cx="2785911" cy="2067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04113" y="2060848"/>
            <a:ext cx="2707387" cy="2063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8"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56041" y="4437113"/>
            <a:ext cx="2714239" cy="2014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F:\Diak. Werk\Datensicherung DW vom 06.10.2017\Bildarchiv\Bilder aus Diakonieboten\Ausgabe 45\Bilder Kreise 1.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287688" y="4437112"/>
            <a:ext cx="2835504" cy="1898292"/>
          </a:xfrm>
          <a:prstGeom prst="rect">
            <a:avLst/>
          </a:prstGeom>
          <a:noFill/>
        </p:spPr>
      </p:pic>
      <p:sp>
        <p:nvSpPr>
          <p:cNvPr id="15" name="Ovale Legende 14"/>
          <p:cNvSpPr>
            <a:spLocks noChangeArrowheads="1"/>
          </p:cNvSpPr>
          <p:nvPr/>
        </p:nvSpPr>
        <p:spPr bwMode="auto">
          <a:xfrm rot="19951061">
            <a:off x="8620756" y="4677724"/>
            <a:ext cx="2021513" cy="1449955"/>
          </a:xfrm>
          <a:prstGeom prst="wedgeEllipseCallout">
            <a:avLst>
              <a:gd name="adj1" fmla="val 25181"/>
              <a:gd name="adj2" fmla="val -80912"/>
            </a:avLst>
          </a:prstGeom>
          <a:solidFill>
            <a:srgbClr val="CC99FF"/>
          </a:solidFill>
          <a:ln w="12700" algn="ctr">
            <a:solidFill>
              <a:schemeClr val="tx1"/>
            </a:solidFill>
            <a:round/>
            <a:headEnd/>
            <a:tailEnd/>
          </a:ln>
        </p:spPr>
        <p:txBody>
          <a:bodyPr/>
          <a:lstStyle>
            <a:lvl1pPr eaLnBrk="0" hangingPunct="0">
              <a:spcBef>
                <a:spcPct val="20000"/>
              </a:spcBef>
              <a:buSzPct val="100000"/>
              <a:buChar char="•"/>
              <a:defRPr sz="3200">
                <a:solidFill>
                  <a:schemeClr val="tx1"/>
                </a:solidFill>
                <a:latin typeface="Times New Roman" pitchFamily="18" charset="0"/>
              </a:defRPr>
            </a:lvl1pPr>
            <a:lvl2pPr marL="742950" indent="-285750" eaLnBrk="0" hangingPunct="0">
              <a:spcBef>
                <a:spcPct val="20000"/>
              </a:spcBef>
              <a:buSzPct val="100000"/>
              <a:buChar char="–"/>
              <a:defRPr sz="2800">
                <a:solidFill>
                  <a:schemeClr val="tx1"/>
                </a:solidFill>
                <a:latin typeface="Times New Roman" pitchFamily="18" charset="0"/>
              </a:defRPr>
            </a:lvl2pPr>
            <a:lvl3pPr marL="1143000" indent="-228600" eaLnBrk="0" hangingPunct="0">
              <a:spcBef>
                <a:spcPct val="20000"/>
              </a:spcBef>
              <a:buSzPct val="100000"/>
              <a:buChar char="•"/>
              <a:defRPr sz="2400">
                <a:solidFill>
                  <a:schemeClr val="tx1"/>
                </a:solidFill>
                <a:latin typeface="Times New Roman" pitchFamily="18" charset="0"/>
              </a:defRPr>
            </a:lvl3pPr>
            <a:lvl4pPr marL="1600200" indent="-228600" eaLnBrk="0" hangingPunct="0">
              <a:spcBef>
                <a:spcPct val="20000"/>
              </a:spcBef>
              <a:buSzPct val="100000"/>
              <a:buChar char="–"/>
              <a:defRPr sz="2000">
                <a:solidFill>
                  <a:schemeClr val="tx1"/>
                </a:solidFill>
                <a:latin typeface="Times New Roman" pitchFamily="18" charset="0"/>
              </a:defRPr>
            </a:lvl4pPr>
            <a:lvl5pPr marL="2057400" indent="-228600" eaLnBrk="0" hangingPunct="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a:spcBef>
                <a:spcPct val="0"/>
              </a:spcBef>
              <a:buSzTx/>
              <a:buNone/>
            </a:pPr>
            <a:r>
              <a:rPr lang="de-DE" altLang="de-DE" sz="1400" b="1" dirty="0">
                <a:solidFill>
                  <a:srgbClr val="7030A0"/>
                </a:solidFill>
                <a:latin typeface="Arial Narrow" pitchFamily="34" charset="0"/>
              </a:rPr>
              <a:t>Kindergruppe</a:t>
            </a:r>
          </a:p>
          <a:p>
            <a:pPr algn="ctr">
              <a:spcBef>
                <a:spcPct val="0"/>
              </a:spcBef>
              <a:buSzTx/>
              <a:buFontTx/>
              <a:buNone/>
            </a:pPr>
            <a:r>
              <a:rPr lang="de-DE" altLang="de-DE" sz="1400" b="1" dirty="0">
                <a:solidFill>
                  <a:srgbClr val="7030A0"/>
                </a:solidFill>
                <a:latin typeface="Arial Narrow" pitchFamily="34" charset="0"/>
              </a:rPr>
              <a:t>Frauenfrühstück</a:t>
            </a:r>
          </a:p>
          <a:p>
            <a:pPr algn="ctr">
              <a:spcBef>
                <a:spcPct val="0"/>
              </a:spcBef>
              <a:buSzTx/>
              <a:buFontTx/>
              <a:buNone/>
            </a:pPr>
            <a:r>
              <a:rPr lang="de-DE" altLang="de-DE" sz="1400" b="1" dirty="0">
                <a:solidFill>
                  <a:srgbClr val="7030A0"/>
                </a:solidFill>
                <a:latin typeface="Arial Narrow" pitchFamily="34" charset="0"/>
              </a:rPr>
              <a:t>Behinderten-,</a:t>
            </a:r>
          </a:p>
          <a:p>
            <a:pPr algn="ctr">
              <a:spcBef>
                <a:spcPct val="0"/>
              </a:spcBef>
              <a:buSzTx/>
              <a:buFontTx/>
              <a:buNone/>
            </a:pPr>
            <a:r>
              <a:rPr lang="de-DE" altLang="de-DE" sz="1400" b="1" dirty="0">
                <a:solidFill>
                  <a:srgbClr val="7030A0"/>
                </a:solidFill>
                <a:latin typeface="Arial Narrow" pitchFamily="34" charset="0"/>
              </a:rPr>
              <a:t>Senioren- und</a:t>
            </a:r>
          </a:p>
          <a:p>
            <a:pPr algn="ctr">
              <a:spcBef>
                <a:spcPct val="0"/>
              </a:spcBef>
              <a:buSzTx/>
              <a:buFontTx/>
              <a:buNone/>
            </a:pPr>
            <a:r>
              <a:rPr lang="de-DE" altLang="de-DE" sz="1400" b="1" dirty="0" err="1">
                <a:solidFill>
                  <a:srgbClr val="7030A0"/>
                </a:solidFill>
                <a:latin typeface="Arial Narrow" pitchFamily="34" charset="0"/>
              </a:rPr>
              <a:t>Gefährdetenkreis</a:t>
            </a:r>
            <a:endParaRPr lang="de-DE" altLang="de-DE" sz="1400" b="1" dirty="0">
              <a:solidFill>
                <a:srgbClr val="7030A0"/>
              </a:solidFill>
              <a:latin typeface="Arial Narrow" pitchFamily="34" charset="0"/>
            </a:endParaRPr>
          </a:p>
          <a:p>
            <a:pPr algn="ctr">
              <a:spcBef>
                <a:spcPct val="0"/>
              </a:spcBef>
              <a:buSzTx/>
              <a:buFontTx/>
              <a:buNone/>
            </a:pPr>
            <a:endParaRPr lang="de-DE" altLang="de-DE" sz="1400" dirty="0">
              <a:solidFill>
                <a:srgbClr val="7030A0"/>
              </a:solidFill>
            </a:endParaRPr>
          </a:p>
        </p:txBody>
      </p:sp>
      <p:sp>
        <p:nvSpPr>
          <p:cNvPr id="2054" name="Flussdiagramm: Grenzstelle 13"/>
          <p:cNvSpPr>
            <a:spLocks noChangeArrowheads="1"/>
          </p:cNvSpPr>
          <p:nvPr/>
        </p:nvSpPr>
        <p:spPr bwMode="auto">
          <a:xfrm>
            <a:off x="3719736" y="1628801"/>
            <a:ext cx="5651500" cy="504825"/>
          </a:xfrm>
          <a:prstGeom prst="flowChartTerminator">
            <a:avLst/>
          </a:prstGeom>
          <a:solidFill>
            <a:srgbClr val="E8D1FF"/>
          </a:solidFill>
          <a:ln w="12700" algn="ctr">
            <a:solidFill>
              <a:schemeClr val="tx1"/>
            </a:solidFill>
            <a:round/>
            <a:headEnd/>
            <a:tailEnd/>
          </a:ln>
        </p:spPr>
        <p:txBody>
          <a:bodyPr/>
          <a:lstStyle>
            <a:lvl1pPr eaLnBrk="0" hangingPunct="0">
              <a:spcBef>
                <a:spcPct val="20000"/>
              </a:spcBef>
              <a:buSzPct val="100000"/>
              <a:buChar char="•"/>
              <a:defRPr sz="3200">
                <a:solidFill>
                  <a:schemeClr val="tx1"/>
                </a:solidFill>
                <a:latin typeface="Times New Roman" pitchFamily="18" charset="0"/>
              </a:defRPr>
            </a:lvl1pPr>
            <a:lvl2pPr marL="742950" indent="-285750" eaLnBrk="0" hangingPunct="0">
              <a:spcBef>
                <a:spcPct val="20000"/>
              </a:spcBef>
              <a:buSzPct val="100000"/>
              <a:buChar char="–"/>
              <a:defRPr sz="2800">
                <a:solidFill>
                  <a:schemeClr val="tx1"/>
                </a:solidFill>
                <a:latin typeface="Times New Roman" pitchFamily="18" charset="0"/>
              </a:defRPr>
            </a:lvl2pPr>
            <a:lvl3pPr marL="1143000" indent="-228600" eaLnBrk="0" hangingPunct="0">
              <a:spcBef>
                <a:spcPct val="20000"/>
              </a:spcBef>
              <a:buSzPct val="100000"/>
              <a:buChar char="•"/>
              <a:defRPr sz="2400">
                <a:solidFill>
                  <a:schemeClr val="tx1"/>
                </a:solidFill>
                <a:latin typeface="Times New Roman" pitchFamily="18" charset="0"/>
              </a:defRPr>
            </a:lvl3pPr>
            <a:lvl4pPr marL="1600200" indent="-228600" eaLnBrk="0" hangingPunct="0">
              <a:spcBef>
                <a:spcPct val="20000"/>
              </a:spcBef>
              <a:buSzPct val="100000"/>
              <a:buChar char="–"/>
              <a:defRPr sz="2000">
                <a:solidFill>
                  <a:schemeClr val="tx1"/>
                </a:solidFill>
                <a:latin typeface="Times New Roman" pitchFamily="18" charset="0"/>
              </a:defRPr>
            </a:lvl4pPr>
            <a:lvl5pPr marL="2057400" indent="-228600" eaLnBrk="0" hangingPunct="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a:spcBef>
                <a:spcPct val="0"/>
              </a:spcBef>
              <a:buSzTx/>
              <a:buFontTx/>
              <a:buNone/>
            </a:pPr>
            <a:r>
              <a:rPr lang="de-DE" altLang="de-DE" sz="1800" b="1" dirty="0">
                <a:solidFill>
                  <a:srgbClr val="7030A0"/>
                </a:solidFill>
                <a:latin typeface="Arial Narrow" pitchFamily="34" charset="0"/>
              </a:rPr>
              <a:t>Gruppen und Kreise - „Schwester Lucie“</a:t>
            </a:r>
            <a:endParaRPr lang="de-DE" altLang="de-DE" sz="1200" dirty="0">
              <a:solidFill>
                <a:srgbClr val="7030A0"/>
              </a:solidFill>
            </a:endParaRPr>
          </a:p>
        </p:txBody>
      </p:sp>
    </p:spTree>
    <p:extLst>
      <p:ext uri="{BB962C8B-B14F-4D97-AF65-F5344CB8AC3E}">
        <p14:creationId xmlns:p14="http://schemas.microsoft.com/office/powerpoint/2010/main" val="25644183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0" fill="hold"/>
                                        <p:tgtEl>
                                          <p:spTgt spid="6"/>
                                        </p:tgtEl>
                                        <p:attrNameLst>
                                          <p:attrName>ppt_x</p:attrName>
                                        </p:attrNameLst>
                                      </p:cBhvr>
                                      <p:tavLst>
                                        <p:tav tm="0">
                                          <p:val>
                                            <p:strVal val="0-#ppt_w/2"/>
                                          </p:val>
                                        </p:tav>
                                        <p:tav tm="100000">
                                          <p:val>
                                            <p:strVal val="#ppt_x"/>
                                          </p:val>
                                        </p:tav>
                                      </p:tavLst>
                                    </p:anim>
                                    <p:anim calcmode="lin" valueType="num">
                                      <p:cBhvr additive="base">
                                        <p:cTn id="8" dur="5000" fill="hold"/>
                                        <p:tgtEl>
                                          <p:spTgt spid="6"/>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0"/>
                            </p:stCondLst>
                            <p:childTnLst>
                              <p:par>
                                <p:cTn id="10" presetID="31" presetClass="entr" presetSubtype="0" fill="hold" grpId="0" nodeType="afterEffect">
                                  <p:stCondLst>
                                    <p:cond delay="0"/>
                                  </p:stCondLst>
                                  <p:iterate type="lt">
                                    <p:tmPct val="5000"/>
                                  </p:iterate>
                                  <p:childTnLst>
                                    <p:set>
                                      <p:cBhvr>
                                        <p:cTn id="11" dur="1" fill="hold">
                                          <p:stCondLst>
                                            <p:cond delay="0"/>
                                          </p:stCondLst>
                                        </p:cTn>
                                        <p:tgtEl>
                                          <p:spTgt spid="8"/>
                                        </p:tgtEl>
                                        <p:attrNameLst>
                                          <p:attrName>style.visibility</p:attrName>
                                        </p:attrNameLst>
                                      </p:cBhvr>
                                      <p:to>
                                        <p:strVal val="visible"/>
                                      </p:to>
                                    </p:set>
                                    <p:anim calcmode="lin" valueType="num">
                                      <p:cBhvr>
                                        <p:cTn id="12" dur="2000" fill="hold"/>
                                        <p:tgtEl>
                                          <p:spTgt spid="8"/>
                                        </p:tgtEl>
                                        <p:attrNameLst>
                                          <p:attrName>ppt_w</p:attrName>
                                        </p:attrNameLst>
                                      </p:cBhvr>
                                      <p:tavLst>
                                        <p:tav tm="0">
                                          <p:val>
                                            <p:fltVal val="0"/>
                                          </p:val>
                                        </p:tav>
                                        <p:tav tm="100000">
                                          <p:val>
                                            <p:strVal val="#ppt_w"/>
                                          </p:val>
                                        </p:tav>
                                      </p:tavLst>
                                    </p:anim>
                                    <p:anim calcmode="lin" valueType="num">
                                      <p:cBhvr>
                                        <p:cTn id="13" dur="2000" fill="hold"/>
                                        <p:tgtEl>
                                          <p:spTgt spid="8"/>
                                        </p:tgtEl>
                                        <p:attrNameLst>
                                          <p:attrName>ppt_h</p:attrName>
                                        </p:attrNameLst>
                                      </p:cBhvr>
                                      <p:tavLst>
                                        <p:tav tm="0">
                                          <p:val>
                                            <p:fltVal val="0"/>
                                          </p:val>
                                        </p:tav>
                                        <p:tav tm="100000">
                                          <p:val>
                                            <p:strVal val="#ppt_h"/>
                                          </p:val>
                                        </p:tav>
                                      </p:tavLst>
                                    </p:anim>
                                    <p:anim calcmode="lin" valueType="num">
                                      <p:cBhvr>
                                        <p:cTn id="14" dur="2000" fill="hold"/>
                                        <p:tgtEl>
                                          <p:spTgt spid="8"/>
                                        </p:tgtEl>
                                        <p:attrNameLst>
                                          <p:attrName>style.rotation</p:attrName>
                                        </p:attrNameLst>
                                      </p:cBhvr>
                                      <p:tavLst>
                                        <p:tav tm="0">
                                          <p:val>
                                            <p:fltVal val="90"/>
                                          </p:val>
                                        </p:tav>
                                        <p:tav tm="100000">
                                          <p:val>
                                            <p:fltVal val="0"/>
                                          </p:val>
                                        </p:tav>
                                      </p:tavLst>
                                    </p:anim>
                                    <p:animEffect transition="in" filter="fade">
                                      <p:cBhvr>
                                        <p:cTn id="15" dur="2000"/>
                                        <p:tgtEl>
                                          <p:spTgt spid="8"/>
                                        </p:tgtEl>
                                      </p:cBhvr>
                                    </p:animEffect>
                                  </p:childTnLst>
                                </p:cTn>
                              </p:par>
                            </p:childTnLst>
                          </p:cTn>
                        </p:par>
                        <p:par>
                          <p:cTn id="16" fill="hold" nodeType="afterGroup">
                            <p:stCondLst>
                              <p:cond delay="7000"/>
                            </p:stCondLst>
                            <p:childTnLst>
                              <p:par>
                                <p:cTn id="17" presetID="3" presetClass="entr" presetSubtype="1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linds(horizontal)">
                                      <p:cBhvr>
                                        <p:cTn id="19" dur="2000"/>
                                        <p:tgtEl>
                                          <p:spTgt spid="9"/>
                                        </p:tgtEl>
                                      </p:cBhvr>
                                    </p:animEffect>
                                  </p:childTnLst>
                                </p:cTn>
                              </p:par>
                            </p:childTnLst>
                          </p:cTn>
                        </p:par>
                        <p:par>
                          <p:cTn id="20" fill="hold" nodeType="afterGroup">
                            <p:stCondLst>
                              <p:cond delay="9000"/>
                            </p:stCondLst>
                            <p:childTnLst>
                              <p:par>
                                <p:cTn id="21" presetID="8" presetClass="entr" presetSubtype="32"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diamond(out)">
                                      <p:cBhvr>
                                        <p:cTn id="2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Horizontaler Bildlauf 7"/>
          <p:cNvSpPr>
            <a:spLocks noChangeArrowheads="1"/>
          </p:cNvSpPr>
          <p:nvPr/>
        </p:nvSpPr>
        <p:spPr bwMode="auto">
          <a:xfrm>
            <a:off x="3000375" y="44450"/>
            <a:ext cx="7488238" cy="1081088"/>
          </a:xfrm>
          <a:prstGeom prst="horizontalScroll">
            <a:avLst>
              <a:gd name="adj" fmla="val 12500"/>
            </a:avLst>
          </a:prstGeom>
          <a:solidFill>
            <a:srgbClr val="E8D1FF"/>
          </a:solidFill>
          <a:ln w="12700" algn="ctr">
            <a:solidFill>
              <a:schemeClr val="tx1"/>
            </a:solidFill>
            <a:round/>
            <a:headEnd/>
            <a:tailEnd/>
          </a:ln>
        </p:spPr>
        <p:txBody>
          <a:bodyPr anchor="ctr"/>
          <a:lstStyle>
            <a:lvl1pPr eaLnBrk="0" hangingPunct="0">
              <a:spcBef>
                <a:spcPct val="20000"/>
              </a:spcBef>
              <a:buSzPct val="100000"/>
              <a:buChar char="•"/>
              <a:defRPr sz="3200">
                <a:solidFill>
                  <a:schemeClr val="tx1"/>
                </a:solidFill>
                <a:latin typeface="Times New Roman" pitchFamily="18" charset="0"/>
              </a:defRPr>
            </a:lvl1pPr>
            <a:lvl2pPr marL="742950" indent="-285750" eaLnBrk="0" hangingPunct="0">
              <a:spcBef>
                <a:spcPct val="20000"/>
              </a:spcBef>
              <a:buSzPct val="100000"/>
              <a:buChar char="–"/>
              <a:defRPr sz="2800">
                <a:solidFill>
                  <a:schemeClr val="tx1"/>
                </a:solidFill>
                <a:latin typeface="Times New Roman" pitchFamily="18" charset="0"/>
              </a:defRPr>
            </a:lvl2pPr>
            <a:lvl3pPr marL="1143000" indent="-228600" eaLnBrk="0" hangingPunct="0">
              <a:spcBef>
                <a:spcPct val="20000"/>
              </a:spcBef>
              <a:buSzPct val="100000"/>
              <a:buChar char="•"/>
              <a:defRPr sz="2400">
                <a:solidFill>
                  <a:schemeClr val="tx1"/>
                </a:solidFill>
                <a:latin typeface="Times New Roman" pitchFamily="18" charset="0"/>
              </a:defRPr>
            </a:lvl3pPr>
            <a:lvl4pPr marL="1600200" indent="-228600" eaLnBrk="0" hangingPunct="0">
              <a:spcBef>
                <a:spcPct val="20000"/>
              </a:spcBef>
              <a:buSzPct val="100000"/>
              <a:buChar char="–"/>
              <a:defRPr sz="2000">
                <a:solidFill>
                  <a:schemeClr val="tx1"/>
                </a:solidFill>
                <a:latin typeface="Times New Roman" pitchFamily="18" charset="0"/>
              </a:defRPr>
            </a:lvl4pPr>
            <a:lvl5pPr marL="2057400" indent="-228600" eaLnBrk="0" hangingPunct="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spcBef>
                <a:spcPct val="0"/>
              </a:spcBef>
              <a:buSzTx/>
              <a:buFontTx/>
              <a:buNone/>
            </a:pPr>
            <a:endParaRPr lang="de-DE" altLang="de-DE" sz="2400"/>
          </a:p>
        </p:txBody>
      </p:sp>
      <p:pic>
        <p:nvPicPr>
          <p:cNvPr id="4100" name="Grafik 8" descr="DW EM Schriftzug.gif"/>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602038" y="260351"/>
            <a:ext cx="659765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Flussdiagramm: Grenzstelle 15"/>
          <p:cNvSpPr>
            <a:spLocks noChangeArrowheads="1"/>
          </p:cNvSpPr>
          <p:nvPr/>
        </p:nvSpPr>
        <p:spPr bwMode="auto">
          <a:xfrm>
            <a:off x="4809360" y="5918919"/>
            <a:ext cx="4392613" cy="495063"/>
          </a:xfrm>
          <a:prstGeom prst="flowChartTerminator">
            <a:avLst/>
          </a:prstGeom>
          <a:solidFill>
            <a:srgbClr val="E8D1FF"/>
          </a:solidFill>
          <a:ln w="12700" algn="ctr">
            <a:solidFill>
              <a:schemeClr val="tx1"/>
            </a:solidFill>
            <a:round/>
            <a:headEnd/>
            <a:tailEnd/>
          </a:ln>
        </p:spPr>
        <p:txBody>
          <a:bodyPr/>
          <a:lstStyle>
            <a:lvl1pPr eaLnBrk="0" hangingPunct="0">
              <a:spcBef>
                <a:spcPct val="20000"/>
              </a:spcBef>
              <a:buSzPct val="100000"/>
              <a:buChar char="•"/>
              <a:defRPr sz="3200">
                <a:solidFill>
                  <a:schemeClr val="tx1"/>
                </a:solidFill>
                <a:latin typeface="Times New Roman" pitchFamily="18" charset="0"/>
              </a:defRPr>
            </a:lvl1pPr>
            <a:lvl2pPr marL="742950" indent="-285750" eaLnBrk="0" hangingPunct="0">
              <a:spcBef>
                <a:spcPct val="20000"/>
              </a:spcBef>
              <a:buSzPct val="100000"/>
              <a:buChar char="–"/>
              <a:defRPr sz="2800">
                <a:solidFill>
                  <a:schemeClr val="tx1"/>
                </a:solidFill>
                <a:latin typeface="Times New Roman" pitchFamily="18" charset="0"/>
              </a:defRPr>
            </a:lvl2pPr>
            <a:lvl3pPr marL="1143000" indent="-228600" eaLnBrk="0" hangingPunct="0">
              <a:spcBef>
                <a:spcPct val="20000"/>
              </a:spcBef>
              <a:buSzPct val="100000"/>
              <a:buChar char="•"/>
              <a:defRPr sz="2400">
                <a:solidFill>
                  <a:schemeClr val="tx1"/>
                </a:solidFill>
                <a:latin typeface="Times New Roman" pitchFamily="18" charset="0"/>
              </a:defRPr>
            </a:lvl3pPr>
            <a:lvl4pPr marL="1600200" indent="-228600" eaLnBrk="0" hangingPunct="0">
              <a:spcBef>
                <a:spcPct val="20000"/>
              </a:spcBef>
              <a:buSzPct val="100000"/>
              <a:buChar char="–"/>
              <a:defRPr sz="2000">
                <a:solidFill>
                  <a:schemeClr val="tx1"/>
                </a:solidFill>
                <a:latin typeface="Times New Roman" pitchFamily="18" charset="0"/>
              </a:defRPr>
            </a:lvl4pPr>
            <a:lvl5pPr marL="2057400" indent="-228600" eaLnBrk="0" hangingPunct="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spcBef>
                <a:spcPct val="0"/>
              </a:spcBef>
              <a:buSzTx/>
              <a:buFontTx/>
              <a:buNone/>
            </a:pPr>
            <a:r>
              <a:rPr lang="de-DE" altLang="de-DE" sz="1400" b="1" i="1" dirty="0">
                <a:solidFill>
                  <a:srgbClr val="860000"/>
                </a:solidFill>
                <a:latin typeface="Arial Narrow" pitchFamily="34" charset="0"/>
              </a:rPr>
              <a:t>Mühlhäuser Tafel, Am Güterbahnhof 6, Mühlhausen</a:t>
            </a:r>
          </a:p>
        </p:txBody>
      </p:sp>
      <p:pic>
        <p:nvPicPr>
          <p:cNvPr id="11" name="Grafik 10" descr="HPIM001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02836" y="5159333"/>
            <a:ext cx="1237477" cy="1555208"/>
          </a:xfrm>
          <a:prstGeom prst="roundRect">
            <a:avLst>
              <a:gd name="adj" fmla="val 8594"/>
            </a:avLst>
          </a:prstGeom>
          <a:solidFill>
            <a:srgbClr val="FFFFFF">
              <a:shade val="85000"/>
            </a:srgbClr>
          </a:solidFill>
          <a:ln>
            <a:solidFill>
              <a:srgbClr val="FFFFFF"/>
            </a:solidFill>
          </a:ln>
          <a:effectLst/>
        </p:spPr>
      </p:pic>
      <p:sp>
        <p:nvSpPr>
          <p:cNvPr id="17" name="Textfeld 16"/>
          <p:cNvSpPr txBox="1"/>
          <p:nvPr/>
        </p:nvSpPr>
        <p:spPr>
          <a:xfrm>
            <a:off x="3150964" y="5459895"/>
            <a:ext cx="5179110" cy="954087"/>
          </a:xfrm>
          <a:prstGeom prst="rect">
            <a:avLst/>
          </a:prstGeom>
          <a:noFill/>
        </p:spPr>
        <p:txBody>
          <a:bodyPr wrap="square">
            <a:spAutoFit/>
          </a:bodyPr>
          <a:lstStyle/>
          <a:p>
            <a:pPr>
              <a:defRPr/>
            </a:pPr>
            <a:r>
              <a:rPr lang="de-DE" sz="2800" dirty="0">
                <a:latin typeface="+mj-lt"/>
              </a:rPr>
              <a:t>Lebensmittel-</a:t>
            </a:r>
          </a:p>
          <a:p>
            <a:pPr>
              <a:defRPr/>
            </a:pPr>
            <a:r>
              <a:rPr lang="de-DE" sz="2800" dirty="0" err="1">
                <a:latin typeface="+mj-lt"/>
              </a:rPr>
              <a:t>ausgabe</a:t>
            </a:r>
            <a:endParaRPr lang="de-DE" sz="2400" dirty="0">
              <a:latin typeface="+mj-lt"/>
            </a:endParaRPr>
          </a:p>
        </p:txBody>
      </p:sp>
      <p:pic>
        <p:nvPicPr>
          <p:cNvPr id="12" name="Grafik 11" descr="Tafel3.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18863" y="1212338"/>
            <a:ext cx="2929668" cy="22457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Grafik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52539" y="1353401"/>
            <a:ext cx="1839430" cy="1226286"/>
          </a:xfrm>
          <a:prstGeom prst="rect">
            <a:avLst/>
          </a:prstGeom>
        </p:spPr>
      </p:pic>
      <p:pic>
        <p:nvPicPr>
          <p:cNvPr id="13" name="Grafik 12" descr="Stadtteilprojekt (16).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49886" y="3392860"/>
            <a:ext cx="2504404" cy="18014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Grafik 14" descr="Erntedank - Tafel 2.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677506">
            <a:off x="5552467" y="3751973"/>
            <a:ext cx="2877425" cy="20786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Grafik 1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418150">
            <a:off x="8561552" y="3678580"/>
            <a:ext cx="1845996" cy="1229968"/>
          </a:xfrm>
          <a:prstGeom prst="rect">
            <a:avLst/>
          </a:prstGeom>
          <a:solidFill>
            <a:schemeClr val="accent2"/>
          </a:solidFill>
          <a:ln w="190500" cap="sq">
            <a:solidFill>
              <a:schemeClr val="tx1">
                <a:lumMod val="95000"/>
              </a:schemeClr>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6" name="Grafik 15" descr="Bild003.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1248343">
            <a:off x="3074589" y="1304342"/>
            <a:ext cx="2218896" cy="1811863"/>
          </a:xfrm>
          <a:prstGeom prst="rect">
            <a:avLst/>
          </a:prstGeom>
          <a:solidFill>
            <a:srgbClr val="FFFFFF">
              <a:shade val="85000"/>
            </a:srgbClr>
          </a:solidFill>
          <a:ln w="88900" cap="sq">
            <a:solidFill>
              <a:srgbClr val="EA8516"/>
            </a:solidFill>
            <a:miter lim="800000"/>
          </a:ln>
          <a:effectLst>
            <a:glow rad="139700">
              <a:schemeClr val="accent4">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feld 2"/>
          <p:cNvSpPr txBox="1"/>
          <p:nvPr/>
        </p:nvSpPr>
        <p:spPr>
          <a:xfrm>
            <a:off x="1587181" y="735783"/>
            <a:ext cx="1143000" cy="5509200"/>
          </a:xfrm>
          <a:prstGeom prst="rect">
            <a:avLst/>
          </a:prstGeom>
          <a:noFill/>
          <a:scene3d>
            <a:camera prst="perspectiveFront"/>
            <a:lightRig rig="threePt" dir="t"/>
          </a:scene3d>
        </p:spPr>
        <p:txBody>
          <a:bodyPr wrap="square" rtlCol="0">
            <a:spAutoFit/>
          </a:bodyPr>
          <a:lstStyle/>
          <a:p>
            <a:pPr algn="ctr">
              <a:defRPr/>
            </a:pPr>
            <a:r>
              <a:rPr lang="de-DE" sz="4400" b="1" spc="-300" dirty="0">
                <a:ln w="11430"/>
                <a:solidFill>
                  <a:srgbClr val="7030A0"/>
                </a:solidFill>
                <a:effectLst>
                  <a:outerShdw blurRad="80000" dist="40000" dir="5040000" algn="tl">
                    <a:srgbClr val="000000">
                      <a:alpha val="30000"/>
                    </a:srgbClr>
                  </a:outerShdw>
                </a:effectLst>
                <a:latin typeface="New times"/>
              </a:rPr>
              <a:t>D</a:t>
            </a:r>
          </a:p>
          <a:p>
            <a:pPr algn="ctr">
              <a:defRPr/>
            </a:pPr>
            <a:r>
              <a:rPr lang="de-DE" sz="4400" b="1" spc="-300" dirty="0">
                <a:ln w="11430"/>
                <a:solidFill>
                  <a:srgbClr val="7030A0"/>
                </a:solidFill>
                <a:effectLst>
                  <a:outerShdw blurRad="80000" dist="40000" dir="5040000" algn="tl">
                    <a:srgbClr val="000000">
                      <a:alpha val="30000"/>
                    </a:srgbClr>
                  </a:outerShdw>
                </a:effectLst>
                <a:latin typeface="New times"/>
              </a:rPr>
              <a:t>I</a:t>
            </a:r>
          </a:p>
          <a:p>
            <a:pPr algn="ctr">
              <a:defRPr/>
            </a:pPr>
            <a:r>
              <a:rPr lang="de-DE" sz="4400" b="1" spc="-300" dirty="0">
                <a:ln w="11430"/>
                <a:solidFill>
                  <a:srgbClr val="7030A0"/>
                </a:solidFill>
                <a:effectLst>
                  <a:outerShdw blurRad="80000" dist="40000" dir="5040000" algn="tl">
                    <a:srgbClr val="000000">
                      <a:alpha val="30000"/>
                    </a:srgbClr>
                  </a:outerShdw>
                </a:effectLst>
                <a:latin typeface="New times"/>
              </a:rPr>
              <a:t>A</a:t>
            </a:r>
          </a:p>
          <a:p>
            <a:pPr algn="ctr">
              <a:defRPr/>
            </a:pPr>
            <a:r>
              <a:rPr lang="de-DE" sz="4400" b="1" spc="-300" dirty="0">
                <a:ln w="11430"/>
                <a:solidFill>
                  <a:srgbClr val="7030A0"/>
                </a:solidFill>
                <a:effectLst>
                  <a:outerShdw blurRad="80000" dist="40000" dir="5040000" algn="tl">
                    <a:srgbClr val="000000">
                      <a:alpha val="30000"/>
                    </a:srgbClr>
                  </a:outerShdw>
                </a:effectLst>
                <a:latin typeface="New times"/>
              </a:rPr>
              <a:t>K</a:t>
            </a:r>
          </a:p>
          <a:p>
            <a:pPr algn="ctr">
              <a:defRPr/>
            </a:pPr>
            <a:r>
              <a:rPr lang="de-DE" sz="4400" b="1" spc="-300" dirty="0">
                <a:ln w="11430"/>
                <a:solidFill>
                  <a:srgbClr val="7030A0"/>
                </a:solidFill>
                <a:effectLst>
                  <a:outerShdw blurRad="80000" dist="40000" dir="5040000" algn="tl">
                    <a:srgbClr val="000000">
                      <a:alpha val="30000"/>
                    </a:srgbClr>
                  </a:outerShdw>
                </a:effectLst>
                <a:latin typeface="New times"/>
              </a:rPr>
              <a:t>O</a:t>
            </a:r>
          </a:p>
          <a:p>
            <a:pPr algn="ctr">
              <a:defRPr/>
            </a:pPr>
            <a:r>
              <a:rPr lang="de-DE" sz="4400" b="1" spc="-300" dirty="0">
                <a:ln w="11430"/>
                <a:solidFill>
                  <a:srgbClr val="7030A0"/>
                </a:solidFill>
                <a:effectLst>
                  <a:outerShdw blurRad="80000" dist="40000" dir="5040000" algn="tl">
                    <a:srgbClr val="000000">
                      <a:alpha val="30000"/>
                    </a:srgbClr>
                  </a:outerShdw>
                </a:effectLst>
                <a:latin typeface="New times"/>
              </a:rPr>
              <a:t>N</a:t>
            </a:r>
          </a:p>
          <a:p>
            <a:pPr algn="ctr">
              <a:defRPr/>
            </a:pPr>
            <a:r>
              <a:rPr lang="de-DE" sz="4400" b="1" spc="-300" dirty="0">
                <a:ln w="11430"/>
                <a:solidFill>
                  <a:srgbClr val="7030A0"/>
                </a:solidFill>
                <a:effectLst>
                  <a:outerShdw blurRad="80000" dist="40000" dir="5040000" algn="tl">
                    <a:srgbClr val="000000">
                      <a:alpha val="30000"/>
                    </a:srgbClr>
                  </a:outerShdw>
                </a:effectLst>
                <a:latin typeface="New times"/>
              </a:rPr>
              <a:t>I</a:t>
            </a:r>
          </a:p>
          <a:p>
            <a:pPr algn="ctr">
              <a:defRPr/>
            </a:pPr>
            <a:r>
              <a:rPr lang="de-DE" sz="4400" b="1" spc="-300" dirty="0">
                <a:ln w="11430"/>
                <a:solidFill>
                  <a:srgbClr val="7030A0"/>
                </a:solidFill>
                <a:effectLst>
                  <a:outerShdw blurRad="80000" dist="40000" dir="5040000" algn="tl">
                    <a:srgbClr val="000000">
                      <a:alpha val="30000"/>
                    </a:srgbClr>
                  </a:outerShdw>
                </a:effectLst>
                <a:latin typeface="New times"/>
              </a:rPr>
              <a:t>E</a:t>
            </a:r>
          </a:p>
        </p:txBody>
      </p:sp>
    </p:spTree>
    <p:extLst>
      <p:ext uri="{BB962C8B-B14F-4D97-AF65-F5344CB8AC3E}">
        <p14:creationId xmlns:p14="http://schemas.microsoft.com/office/powerpoint/2010/main" val="10128160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rot="10800000" flipH="1" flipV="1">
            <a:off x="1810276" y="260649"/>
            <a:ext cx="988219" cy="6211033"/>
          </a:xfrm>
          <a:prstGeom prst="rect">
            <a:avLst/>
          </a:prstGeom>
          <a:noFill/>
        </p:spPr>
        <p:txBody>
          <a:bodyPr vert="wordArtVert" anchor="ctr">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de-DE" sz="4400" b="1" spc="-300" dirty="0">
                <a:ln w="11430"/>
                <a:solidFill>
                  <a:srgbClr val="7030A0"/>
                </a:solidFill>
                <a:effectLst>
                  <a:outerShdw blurRad="80000" dist="40000" dir="5040000" algn="tl">
                    <a:srgbClr val="000000">
                      <a:alpha val="30000"/>
                    </a:srgbClr>
                  </a:outerShdw>
                </a:effectLst>
              </a:rPr>
              <a:t>DIAKONIE</a:t>
            </a:r>
          </a:p>
        </p:txBody>
      </p:sp>
      <p:sp>
        <p:nvSpPr>
          <p:cNvPr id="8195" name="Horizontaler Bildlauf 7"/>
          <p:cNvSpPr>
            <a:spLocks noChangeArrowheads="1"/>
          </p:cNvSpPr>
          <p:nvPr/>
        </p:nvSpPr>
        <p:spPr bwMode="auto">
          <a:xfrm>
            <a:off x="3000375" y="44450"/>
            <a:ext cx="7488238" cy="1081088"/>
          </a:xfrm>
          <a:prstGeom prst="horizontalScroll">
            <a:avLst>
              <a:gd name="adj" fmla="val 12500"/>
            </a:avLst>
          </a:prstGeom>
          <a:solidFill>
            <a:srgbClr val="E8D1FF"/>
          </a:solidFill>
          <a:ln w="12700" algn="ctr">
            <a:solidFill>
              <a:schemeClr val="tx1"/>
            </a:solidFill>
            <a:round/>
            <a:headEnd/>
            <a:tailEnd/>
          </a:ln>
        </p:spPr>
        <p:txBody>
          <a:bodyPr anchor="ctr"/>
          <a:lstStyle>
            <a:lvl1pPr eaLnBrk="0" hangingPunct="0">
              <a:spcBef>
                <a:spcPct val="20000"/>
              </a:spcBef>
              <a:buSzPct val="100000"/>
              <a:buChar char="•"/>
              <a:defRPr sz="3200">
                <a:solidFill>
                  <a:schemeClr val="tx1"/>
                </a:solidFill>
                <a:latin typeface="Times New Roman" pitchFamily="18" charset="0"/>
              </a:defRPr>
            </a:lvl1pPr>
            <a:lvl2pPr marL="742950" indent="-285750" eaLnBrk="0" hangingPunct="0">
              <a:spcBef>
                <a:spcPct val="20000"/>
              </a:spcBef>
              <a:buSzPct val="100000"/>
              <a:buChar char="–"/>
              <a:defRPr sz="2800">
                <a:solidFill>
                  <a:schemeClr val="tx1"/>
                </a:solidFill>
                <a:latin typeface="Times New Roman" pitchFamily="18" charset="0"/>
              </a:defRPr>
            </a:lvl2pPr>
            <a:lvl3pPr marL="1143000" indent="-228600" eaLnBrk="0" hangingPunct="0">
              <a:spcBef>
                <a:spcPct val="20000"/>
              </a:spcBef>
              <a:buSzPct val="100000"/>
              <a:buChar char="•"/>
              <a:defRPr sz="2400">
                <a:solidFill>
                  <a:schemeClr val="tx1"/>
                </a:solidFill>
                <a:latin typeface="Times New Roman" pitchFamily="18" charset="0"/>
              </a:defRPr>
            </a:lvl3pPr>
            <a:lvl4pPr marL="1600200" indent="-228600" eaLnBrk="0" hangingPunct="0">
              <a:spcBef>
                <a:spcPct val="20000"/>
              </a:spcBef>
              <a:buSzPct val="100000"/>
              <a:buChar char="–"/>
              <a:defRPr sz="2000">
                <a:solidFill>
                  <a:schemeClr val="tx1"/>
                </a:solidFill>
                <a:latin typeface="Times New Roman" pitchFamily="18" charset="0"/>
              </a:defRPr>
            </a:lvl4pPr>
            <a:lvl5pPr marL="2057400" indent="-228600" eaLnBrk="0" hangingPunct="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spcBef>
                <a:spcPct val="0"/>
              </a:spcBef>
              <a:buSzTx/>
              <a:buFontTx/>
              <a:buNone/>
            </a:pPr>
            <a:endParaRPr lang="de-DE" altLang="de-DE" sz="2400"/>
          </a:p>
        </p:txBody>
      </p:sp>
      <p:pic>
        <p:nvPicPr>
          <p:cNvPr id="8196" name="Grafik 8" descr="DW EM Schriftzug.gif"/>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602038" y="260351"/>
            <a:ext cx="659765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Flussdiagramm: Grenzstelle 15"/>
          <p:cNvSpPr>
            <a:spLocks noChangeArrowheads="1"/>
          </p:cNvSpPr>
          <p:nvPr/>
        </p:nvSpPr>
        <p:spPr bwMode="auto">
          <a:xfrm>
            <a:off x="5232400" y="6237289"/>
            <a:ext cx="5327650" cy="504825"/>
          </a:xfrm>
          <a:prstGeom prst="flowChartTerminator">
            <a:avLst/>
          </a:prstGeom>
          <a:solidFill>
            <a:srgbClr val="E8D1FF"/>
          </a:solidFill>
          <a:ln w="12700" algn="ctr">
            <a:solidFill>
              <a:schemeClr val="tx1"/>
            </a:solidFill>
            <a:round/>
            <a:headEnd/>
            <a:tailEnd/>
          </a:ln>
        </p:spPr>
        <p:txBody>
          <a:bodyPr/>
          <a:lstStyle>
            <a:lvl1pPr eaLnBrk="0" hangingPunct="0">
              <a:spcBef>
                <a:spcPct val="20000"/>
              </a:spcBef>
              <a:buSzPct val="100000"/>
              <a:buChar char="•"/>
              <a:defRPr sz="3200">
                <a:solidFill>
                  <a:schemeClr val="tx1"/>
                </a:solidFill>
                <a:latin typeface="Times New Roman" pitchFamily="18" charset="0"/>
              </a:defRPr>
            </a:lvl1pPr>
            <a:lvl2pPr marL="742950" indent="-285750" eaLnBrk="0" hangingPunct="0">
              <a:spcBef>
                <a:spcPct val="20000"/>
              </a:spcBef>
              <a:buSzPct val="100000"/>
              <a:buChar char="–"/>
              <a:defRPr sz="2800">
                <a:solidFill>
                  <a:schemeClr val="tx1"/>
                </a:solidFill>
                <a:latin typeface="Times New Roman" pitchFamily="18" charset="0"/>
              </a:defRPr>
            </a:lvl2pPr>
            <a:lvl3pPr marL="1143000" indent="-228600" eaLnBrk="0" hangingPunct="0">
              <a:spcBef>
                <a:spcPct val="20000"/>
              </a:spcBef>
              <a:buSzPct val="100000"/>
              <a:buChar char="•"/>
              <a:defRPr sz="2400">
                <a:solidFill>
                  <a:schemeClr val="tx1"/>
                </a:solidFill>
                <a:latin typeface="Times New Roman" pitchFamily="18" charset="0"/>
              </a:defRPr>
            </a:lvl3pPr>
            <a:lvl4pPr marL="1600200" indent="-228600" eaLnBrk="0" hangingPunct="0">
              <a:spcBef>
                <a:spcPct val="20000"/>
              </a:spcBef>
              <a:buSzPct val="100000"/>
              <a:buChar char="–"/>
              <a:defRPr sz="2000">
                <a:solidFill>
                  <a:schemeClr val="tx1"/>
                </a:solidFill>
                <a:latin typeface="Times New Roman" pitchFamily="18" charset="0"/>
              </a:defRPr>
            </a:lvl4pPr>
            <a:lvl5pPr marL="2057400" indent="-228600" eaLnBrk="0" hangingPunct="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spcBef>
                <a:spcPct val="0"/>
              </a:spcBef>
              <a:buSzTx/>
              <a:buFontTx/>
              <a:buNone/>
            </a:pPr>
            <a:r>
              <a:rPr lang="de-DE" altLang="de-DE" sz="2000" b="1" i="1">
                <a:solidFill>
                  <a:srgbClr val="860000"/>
                </a:solidFill>
                <a:latin typeface="Arial Narrow" pitchFamily="34" charset="0"/>
              </a:rPr>
              <a:t>Wärmestube, Karl-Marx-Straße 2, Mühlhausen</a:t>
            </a:r>
          </a:p>
        </p:txBody>
      </p:sp>
      <p:sp>
        <p:nvSpPr>
          <p:cNvPr id="17" name="Textfeld 16"/>
          <p:cNvSpPr txBox="1"/>
          <p:nvPr/>
        </p:nvSpPr>
        <p:spPr>
          <a:xfrm>
            <a:off x="7069139" y="1341438"/>
            <a:ext cx="3024187" cy="1568450"/>
          </a:xfrm>
          <a:prstGeom prst="rect">
            <a:avLst/>
          </a:prstGeom>
          <a:noFill/>
        </p:spPr>
        <p:txBody>
          <a:bodyPr>
            <a:spAutoFit/>
          </a:bodyPr>
          <a:lstStyle/>
          <a:p>
            <a:pPr algn="ctr">
              <a:defRPr/>
            </a:pPr>
            <a:r>
              <a:rPr lang="de-DE" sz="2400" dirty="0">
                <a:latin typeface="+mj-lt"/>
              </a:rPr>
              <a:t>Restaurant </a:t>
            </a:r>
          </a:p>
          <a:p>
            <a:pPr algn="ctr">
              <a:defRPr/>
            </a:pPr>
            <a:r>
              <a:rPr lang="de-DE" sz="2400" dirty="0">
                <a:latin typeface="+mj-lt"/>
              </a:rPr>
              <a:t>des Herzens</a:t>
            </a:r>
          </a:p>
          <a:p>
            <a:pPr algn="ctr">
              <a:defRPr/>
            </a:pPr>
            <a:r>
              <a:rPr lang="de-DE" sz="2400" dirty="0">
                <a:latin typeface="+mj-lt"/>
              </a:rPr>
              <a:t>Im Haus der Kirche</a:t>
            </a:r>
          </a:p>
          <a:p>
            <a:pPr algn="ctr">
              <a:defRPr/>
            </a:pPr>
            <a:r>
              <a:rPr lang="de-DE" sz="2400" dirty="0">
                <a:latin typeface="+mj-lt"/>
              </a:rPr>
              <a:t>in Mühlhausen</a:t>
            </a:r>
            <a:endParaRPr lang="de-DE" sz="2000" dirty="0">
              <a:latin typeface="+mj-lt"/>
            </a:endParaRPr>
          </a:p>
        </p:txBody>
      </p:sp>
      <p:pic>
        <p:nvPicPr>
          <p:cNvPr id="2" name="Grafik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56025" y="1340769"/>
            <a:ext cx="2952750" cy="22145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Grafik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7144680" y="3454944"/>
            <a:ext cx="3131840" cy="23488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Grafik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914822" y="3933056"/>
            <a:ext cx="3045379" cy="20162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868563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rot="10800000" flipH="1" flipV="1">
            <a:off x="1810276" y="260649"/>
            <a:ext cx="988219" cy="6211033"/>
          </a:xfrm>
          <a:prstGeom prst="rect">
            <a:avLst/>
          </a:prstGeom>
          <a:noFill/>
        </p:spPr>
        <p:txBody>
          <a:bodyPr vert="wordArtVert" anchor="ctr">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de-DE" sz="4400" b="1" spc="-300" dirty="0">
                <a:ln w="11430"/>
                <a:solidFill>
                  <a:srgbClr val="7030A0"/>
                </a:solidFill>
                <a:effectLst>
                  <a:outerShdw blurRad="80000" dist="40000" dir="5040000" algn="tl">
                    <a:srgbClr val="000000">
                      <a:alpha val="30000"/>
                    </a:srgbClr>
                  </a:outerShdw>
                </a:effectLst>
              </a:rPr>
              <a:t>DIAKONIE</a:t>
            </a:r>
          </a:p>
        </p:txBody>
      </p:sp>
      <p:sp>
        <p:nvSpPr>
          <p:cNvPr id="6147" name="Horizontaler Bildlauf 7"/>
          <p:cNvSpPr>
            <a:spLocks noChangeArrowheads="1"/>
          </p:cNvSpPr>
          <p:nvPr/>
        </p:nvSpPr>
        <p:spPr bwMode="auto">
          <a:xfrm>
            <a:off x="3000375" y="115889"/>
            <a:ext cx="7488238" cy="1584325"/>
          </a:xfrm>
          <a:prstGeom prst="horizontalScroll">
            <a:avLst>
              <a:gd name="adj" fmla="val 12500"/>
            </a:avLst>
          </a:prstGeom>
          <a:solidFill>
            <a:srgbClr val="E8D1FF"/>
          </a:solidFill>
          <a:ln w="12700" algn="ctr">
            <a:solidFill>
              <a:schemeClr val="tx1"/>
            </a:solidFill>
            <a:round/>
            <a:headEnd/>
            <a:tailEnd/>
          </a:ln>
        </p:spPr>
        <p:txBody>
          <a:bodyPr anchor="ctr"/>
          <a:lstStyle>
            <a:lvl1pPr eaLnBrk="0" hangingPunct="0">
              <a:spcBef>
                <a:spcPct val="20000"/>
              </a:spcBef>
              <a:buSzPct val="100000"/>
              <a:buChar char="•"/>
              <a:defRPr sz="3200">
                <a:solidFill>
                  <a:schemeClr val="tx1"/>
                </a:solidFill>
                <a:latin typeface="Times New Roman" pitchFamily="18" charset="0"/>
              </a:defRPr>
            </a:lvl1pPr>
            <a:lvl2pPr marL="742950" indent="-285750" eaLnBrk="0" hangingPunct="0">
              <a:spcBef>
                <a:spcPct val="20000"/>
              </a:spcBef>
              <a:buSzPct val="100000"/>
              <a:buChar char="–"/>
              <a:defRPr sz="2800">
                <a:solidFill>
                  <a:schemeClr val="tx1"/>
                </a:solidFill>
                <a:latin typeface="Times New Roman" pitchFamily="18" charset="0"/>
              </a:defRPr>
            </a:lvl2pPr>
            <a:lvl3pPr marL="1143000" indent="-228600" eaLnBrk="0" hangingPunct="0">
              <a:spcBef>
                <a:spcPct val="20000"/>
              </a:spcBef>
              <a:buSzPct val="100000"/>
              <a:buChar char="•"/>
              <a:defRPr sz="2400">
                <a:solidFill>
                  <a:schemeClr val="tx1"/>
                </a:solidFill>
                <a:latin typeface="Times New Roman" pitchFamily="18" charset="0"/>
              </a:defRPr>
            </a:lvl3pPr>
            <a:lvl4pPr marL="1600200" indent="-228600" eaLnBrk="0" hangingPunct="0">
              <a:spcBef>
                <a:spcPct val="20000"/>
              </a:spcBef>
              <a:buSzPct val="100000"/>
              <a:buChar char="–"/>
              <a:defRPr sz="2000">
                <a:solidFill>
                  <a:schemeClr val="tx1"/>
                </a:solidFill>
                <a:latin typeface="Times New Roman" pitchFamily="18" charset="0"/>
              </a:defRPr>
            </a:lvl4pPr>
            <a:lvl5pPr marL="2057400" indent="-228600" eaLnBrk="0" hangingPunct="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spcBef>
                <a:spcPct val="0"/>
              </a:spcBef>
              <a:buSzTx/>
              <a:buFontTx/>
              <a:buNone/>
            </a:pPr>
            <a:endParaRPr lang="de-DE" altLang="de-DE" sz="2400"/>
          </a:p>
        </p:txBody>
      </p:sp>
      <p:pic>
        <p:nvPicPr>
          <p:cNvPr id="6148" name="Grafik 8" descr="DW EM Schriftzug.gif"/>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457575" y="568325"/>
            <a:ext cx="68072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fik 11"/>
          <p:cNvPicPr/>
          <p:nvPr/>
        </p:nvPicPr>
        <p:blipFill>
          <a:blip r:embed="rId3" cstate="print"/>
          <a:stretch>
            <a:fillRect/>
          </a:stretch>
        </p:blipFill>
        <p:spPr bwMode="auto">
          <a:xfrm rot="21121936">
            <a:off x="3419415" y="1481709"/>
            <a:ext cx="2176472" cy="2052177"/>
          </a:xfrm>
          <a:prstGeom prst="rect">
            <a:avLst/>
          </a:prstGeom>
          <a:solidFill>
            <a:schemeClr val="bg1">
              <a:lumMod val="60000"/>
              <a:lumOff val="40000"/>
            </a:schemeClr>
          </a:solidFill>
          <a:ln w="190500" cap="sq">
            <a:solidFill>
              <a:srgbClr val="FFFFFF"/>
            </a:solidFill>
            <a:miter lim="800000"/>
          </a:ln>
          <a:effectLst>
            <a:glow rad="228600">
              <a:schemeClr val="accent5">
                <a:satMod val="175000"/>
                <a:alpha val="40000"/>
              </a:schemeClr>
            </a:glow>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150" name="Flussdiagramm: Grenzstelle 9"/>
          <p:cNvSpPr>
            <a:spLocks noChangeArrowheads="1"/>
          </p:cNvSpPr>
          <p:nvPr/>
        </p:nvSpPr>
        <p:spPr bwMode="auto">
          <a:xfrm>
            <a:off x="5232400" y="6237289"/>
            <a:ext cx="5327650" cy="504825"/>
          </a:xfrm>
          <a:prstGeom prst="flowChartTerminator">
            <a:avLst/>
          </a:prstGeom>
          <a:solidFill>
            <a:srgbClr val="E8D1FF"/>
          </a:solidFill>
          <a:ln w="12700" algn="ctr">
            <a:solidFill>
              <a:schemeClr val="tx1"/>
            </a:solidFill>
            <a:round/>
            <a:headEnd/>
            <a:tailEnd/>
          </a:ln>
        </p:spPr>
        <p:txBody>
          <a:bodyPr/>
          <a:lstStyle>
            <a:lvl1pPr eaLnBrk="0" hangingPunct="0">
              <a:spcBef>
                <a:spcPct val="20000"/>
              </a:spcBef>
              <a:buSzPct val="100000"/>
              <a:buChar char="•"/>
              <a:defRPr sz="3200">
                <a:solidFill>
                  <a:schemeClr val="tx1"/>
                </a:solidFill>
                <a:latin typeface="Times New Roman" pitchFamily="18" charset="0"/>
              </a:defRPr>
            </a:lvl1pPr>
            <a:lvl2pPr marL="742950" indent="-285750" eaLnBrk="0" hangingPunct="0">
              <a:spcBef>
                <a:spcPct val="20000"/>
              </a:spcBef>
              <a:buSzPct val="100000"/>
              <a:buChar char="–"/>
              <a:defRPr sz="2800">
                <a:solidFill>
                  <a:schemeClr val="tx1"/>
                </a:solidFill>
                <a:latin typeface="Times New Roman" pitchFamily="18" charset="0"/>
              </a:defRPr>
            </a:lvl2pPr>
            <a:lvl3pPr marL="1143000" indent="-228600" eaLnBrk="0" hangingPunct="0">
              <a:spcBef>
                <a:spcPct val="20000"/>
              </a:spcBef>
              <a:buSzPct val="100000"/>
              <a:buChar char="•"/>
              <a:defRPr sz="2400">
                <a:solidFill>
                  <a:schemeClr val="tx1"/>
                </a:solidFill>
                <a:latin typeface="Times New Roman" pitchFamily="18" charset="0"/>
              </a:defRPr>
            </a:lvl3pPr>
            <a:lvl4pPr marL="1600200" indent="-228600" eaLnBrk="0" hangingPunct="0">
              <a:spcBef>
                <a:spcPct val="20000"/>
              </a:spcBef>
              <a:buSzPct val="100000"/>
              <a:buChar char="–"/>
              <a:defRPr sz="2000">
                <a:solidFill>
                  <a:schemeClr val="tx1"/>
                </a:solidFill>
                <a:latin typeface="Times New Roman" pitchFamily="18" charset="0"/>
              </a:defRPr>
            </a:lvl4pPr>
            <a:lvl5pPr marL="2057400" indent="-228600" eaLnBrk="0" hangingPunct="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spcBef>
                <a:spcPct val="0"/>
              </a:spcBef>
              <a:buSzTx/>
              <a:buFontTx/>
              <a:buNone/>
            </a:pPr>
            <a:r>
              <a:rPr lang="de-DE" altLang="de-DE" sz="2000" b="1" i="1" dirty="0">
                <a:solidFill>
                  <a:srgbClr val="860000"/>
                </a:solidFill>
                <a:latin typeface="Arial Narrow" pitchFamily="34" charset="0"/>
              </a:rPr>
              <a:t>Wärmestube, Karl-Marx-Straße 2, Mühlhausen</a:t>
            </a:r>
          </a:p>
        </p:txBody>
      </p:sp>
      <p:pic>
        <p:nvPicPr>
          <p:cNvPr id="2" name="Grafik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31238" y="3861048"/>
            <a:ext cx="2267744" cy="170080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 name="Grafik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65447" y="1716668"/>
            <a:ext cx="2199329" cy="16494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Grafik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43672" y="4077073"/>
            <a:ext cx="1944216" cy="2592287"/>
          </a:xfrm>
          <a:prstGeom prst="roundRect">
            <a:avLst>
              <a:gd name="adj" fmla="val 8594"/>
            </a:avLst>
          </a:prstGeom>
          <a:solidFill>
            <a:srgbClr val="FFFFFF">
              <a:shade val="85000"/>
            </a:srgbClr>
          </a:solidFill>
          <a:ln>
            <a:solidFill>
              <a:srgbClr val="FFFFFF"/>
            </a:solidFill>
          </a:ln>
          <a:effectLst/>
        </p:spPr>
      </p:pic>
      <p:pic>
        <p:nvPicPr>
          <p:cNvPr id="10" name="Grafik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33319">
            <a:off x="5431093" y="3623367"/>
            <a:ext cx="2301891" cy="1726418"/>
          </a:xfrm>
          <a:prstGeom prst="roundRect">
            <a:avLst>
              <a:gd name="adj" fmla="val 8594"/>
            </a:avLst>
          </a:prstGeom>
          <a:solidFill>
            <a:srgbClr val="FFFFFF">
              <a:shade val="85000"/>
            </a:srgbClr>
          </a:solidFill>
          <a:ln>
            <a:solidFill>
              <a:srgbClr val="FFFFFF"/>
            </a:solidFill>
          </a:ln>
          <a:effectLst/>
        </p:spPr>
      </p:pic>
    </p:spTree>
    <p:extLst>
      <p:ext uri="{BB962C8B-B14F-4D97-AF65-F5344CB8AC3E}">
        <p14:creationId xmlns:p14="http://schemas.microsoft.com/office/powerpoint/2010/main" val="16093411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rot="10800000" flipH="1" flipV="1">
            <a:off x="1810276" y="260649"/>
            <a:ext cx="988219" cy="6211033"/>
          </a:xfrm>
          <a:prstGeom prst="rect">
            <a:avLst/>
          </a:prstGeom>
          <a:noFill/>
        </p:spPr>
        <p:txBody>
          <a:bodyPr vert="wordArtVert" anchor="ctr">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de-DE" sz="4400" b="1" spc="-300" dirty="0">
                <a:ln w="11430"/>
                <a:solidFill>
                  <a:srgbClr val="7030A0"/>
                </a:solidFill>
                <a:effectLst>
                  <a:outerShdw blurRad="80000" dist="40000" dir="5040000" algn="tl">
                    <a:srgbClr val="000000">
                      <a:alpha val="30000"/>
                    </a:srgbClr>
                  </a:outerShdw>
                </a:effectLst>
              </a:rPr>
              <a:t>DIAKONIE</a:t>
            </a:r>
          </a:p>
        </p:txBody>
      </p:sp>
      <p:sp>
        <p:nvSpPr>
          <p:cNvPr id="9219" name="Horizontaler Bildlauf 7"/>
          <p:cNvSpPr>
            <a:spLocks noChangeArrowheads="1"/>
          </p:cNvSpPr>
          <p:nvPr/>
        </p:nvSpPr>
        <p:spPr bwMode="auto">
          <a:xfrm>
            <a:off x="3000375" y="115889"/>
            <a:ext cx="7488238" cy="1584325"/>
          </a:xfrm>
          <a:prstGeom prst="horizontalScroll">
            <a:avLst>
              <a:gd name="adj" fmla="val 12500"/>
            </a:avLst>
          </a:prstGeom>
          <a:solidFill>
            <a:srgbClr val="E8D1FF"/>
          </a:solidFill>
          <a:ln w="12700" algn="ctr">
            <a:solidFill>
              <a:schemeClr val="tx1"/>
            </a:solidFill>
            <a:round/>
            <a:headEnd/>
            <a:tailEnd/>
          </a:ln>
        </p:spPr>
        <p:txBody>
          <a:bodyPr anchor="ctr"/>
          <a:lstStyle>
            <a:lvl1pPr eaLnBrk="0" hangingPunct="0">
              <a:spcBef>
                <a:spcPct val="20000"/>
              </a:spcBef>
              <a:buSzPct val="100000"/>
              <a:buChar char="•"/>
              <a:defRPr sz="3200">
                <a:solidFill>
                  <a:schemeClr val="tx1"/>
                </a:solidFill>
                <a:latin typeface="Times New Roman" pitchFamily="18" charset="0"/>
              </a:defRPr>
            </a:lvl1pPr>
            <a:lvl2pPr marL="742950" indent="-285750" eaLnBrk="0" hangingPunct="0">
              <a:spcBef>
                <a:spcPct val="20000"/>
              </a:spcBef>
              <a:buSzPct val="100000"/>
              <a:buChar char="–"/>
              <a:defRPr sz="2800">
                <a:solidFill>
                  <a:schemeClr val="tx1"/>
                </a:solidFill>
                <a:latin typeface="Times New Roman" pitchFamily="18" charset="0"/>
              </a:defRPr>
            </a:lvl2pPr>
            <a:lvl3pPr marL="1143000" indent="-228600" eaLnBrk="0" hangingPunct="0">
              <a:spcBef>
                <a:spcPct val="20000"/>
              </a:spcBef>
              <a:buSzPct val="100000"/>
              <a:buChar char="•"/>
              <a:defRPr sz="2400">
                <a:solidFill>
                  <a:schemeClr val="tx1"/>
                </a:solidFill>
                <a:latin typeface="Times New Roman" pitchFamily="18" charset="0"/>
              </a:defRPr>
            </a:lvl3pPr>
            <a:lvl4pPr marL="1600200" indent="-228600" eaLnBrk="0" hangingPunct="0">
              <a:spcBef>
                <a:spcPct val="20000"/>
              </a:spcBef>
              <a:buSzPct val="100000"/>
              <a:buChar char="–"/>
              <a:defRPr sz="2000">
                <a:solidFill>
                  <a:schemeClr val="tx1"/>
                </a:solidFill>
                <a:latin typeface="Times New Roman" pitchFamily="18" charset="0"/>
              </a:defRPr>
            </a:lvl4pPr>
            <a:lvl5pPr marL="2057400" indent="-228600" eaLnBrk="0" hangingPunct="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spcBef>
                <a:spcPct val="0"/>
              </a:spcBef>
              <a:buSzTx/>
              <a:buFontTx/>
              <a:buNone/>
            </a:pPr>
            <a:endParaRPr lang="de-DE" altLang="de-DE" sz="2400"/>
          </a:p>
        </p:txBody>
      </p:sp>
      <p:pic>
        <p:nvPicPr>
          <p:cNvPr id="9220" name="Grafik 8" descr="DW EM Schriftzug.gif"/>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457575" y="568325"/>
            <a:ext cx="68072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fik 11"/>
          <p:cNvPicPr/>
          <p:nvPr/>
        </p:nvPicPr>
        <p:blipFill>
          <a:blip r:embed="rId3" cstate="print"/>
          <a:stretch>
            <a:fillRect/>
          </a:stretch>
        </p:blipFill>
        <p:spPr bwMode="auto">
          <a:xfrm rot="21116224">
            <a:off x="5889357" y="2129826"/>
            <a:ext cx="1515210" cy="1625262"/>
          </a:xfrm>
          <a:prstGeom prst="round2DiagRect">
            <a:avLst>
              <a:gd name="adj1" fmla="val 1"/>
              <a:gd name="adj2" fmla="val 13514"/>
            </a:avLst>
          </a:prstGeom>
          <a:ln w="88900" cap="sq">
            <a:solidFill>
              <a:srgbClr val="FFFFFF"/>
            </a:solidFill>
            <a:miter lim="800000"/>
          </a:ln>
          <a:effectLst>
            <a:outerShdw blurRad="254000" algn="tl" rotWithShape="0">
              <a:srgbClr val="000000">
                <a:alpha val="43000"/>
              </a:srgbClr>
            </a:outerShdw>
          </a:effectLst>
        </p:spPr>
      </p:pic>
      <p:pic>
        <p:nvPicPr>
          <p:cNvPr id="11" name="Grafik 10" descr="Stadtteilprojekt (16).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877968">
            <a:off x="2957151" y="4716750"/>
            <a:ext cx="2912758" cy="2184569"/>
          </a:xfrm>
          <a:prstGeom prst="ellipse">
            <a:avLst/>
          </a:prstGeom>
          <a:ln>
            <a:noFill/>
          </a:ln>
          <a:effectLst>
            <a:softEdge rad="112500"/>
          </a:effectLst>
        </p:spPr>
      </p:pic>
      <p:pic>
        <p:nvPicPr>
          <p:cNvPr id="13" name="Grafik 12" descr="HPIM0017.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61176" y="4235544"/>
            <a:ext cx="3336371" cy="250227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4" name="Flussdiagramm: Grenzstelle 15"/>
          <p:cNvSpPr>
            <a:spLocks noChangeArrowheads="1"/>
          </p:cNvSpPr>
          <p:nvPr/>
        </p:nvSpPr>
        <p:spPr bwMode="auto">
          <a:xfrm>
            <a:off x="3000376" y="4184700"/>
            <a:ext cx="4367687" cy="504825"/>
          </a:xfrm>
          <a:prstGeom prst="flowChartTerminator">
            <a:avLst/>
          </a:prstGeom>
          <a:solidFill>
            <a:srgbClr val="E8D1FF"/>
          </a:solidFill>
          <a:ln w="12700" algn="ctr">
            <a:solidFill>
              <a:schemeClr val="tx1"/>
            </a:solidFill>
            <a:round/>
            <a:headEnd/>
            <a:tailEnd/>
          </a:ln>
        </p:spPr>
        <p:txBody>
          <a:bodyPr/>
          <a:lstStyle>
            <a:lvl1pPr eaLnBrk="0" hangingPunct="0">
              <a:spcBef>
                <a:spcPct val="20000"/>
              </a:spcBef>
              <a:buSzPct val="100000"/>
              <a:buChar char="•"/>
              <a:defRPr sz="3200">
                <a:solidFill>
                  <a:schemeClr val="tx1"/>
                </a:solidFill>
                <a:latin typeface="Times New Roman" pitchFamily="18" charset="0"/>
              </a:defRPr>
            </a:lvl1pPr>
            <a:lvl2pPr marL="742950" indent="-285750" eaLnBrk="0" hangingPunct="0">
              <a:spcBef>
                <a:spcPct val="20000"/>
              </a:spcBef>
              <a:buSzPct val="100000"/>
              <a:buChar char="–"/>
              <a:defRPr sz="2800">
                <a:solidFill>
                  <a:schemeClr val="tx1"/>
                </a:solidFill>
                <a:latin typeface="Times New Roman" pitchFamily="18" charset="0"/>
              </a:defRPr>
            </a:lvl2pPr>
            <a:lvl3pPr marL="1143000" indent="-228600" eaLnBrk="0" hangingPunct="0">
              <a:spcBef>
                <a:spcPct val="20000"/>
              </a:spcBef>
              <a:buSzPct val="100000"/>
              <a:buChar char="•"/>
              <a:defRPr sz="2400">
                <a:solidFill>
                  <a:schemeClr val="tx1"/>
                </a:solidFill>
                <a:latin typeface="Times New Roman" pitchFamily="18" charset="0"/>
              </a:defRPr>
            </a:lvl3pPr>
            <a:lvl4pPr marL="1600200" indent="-228600" eaLnBrk="0" hangingPunct="0">
              <a:spcBef>
                <a:spcPct val="20000"/>
              </a:spcBef>
              <a:buSzPct val="100000"/>
              <a:buChar char="–"/>
              <a:defRPr sz="2000">
                <a:solidFill>
                  <a:schemeClr val="tx1"/>
                </a:solidFill>
                <a:latin typeface="Times New Roman" pitchFamily="18" charset="0"/>
              </a:defRPr>
            </a:lvl4pPr>
            <a:lvl5pPr marL="2057400" indent="-228600" eaLnBrk="0" hangingPunct="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spcBef>
                <a:spcPct val="0"/>
              </a:spcBef>
              <a:buSzTx/>
              <a:buFontTx/>
              <a:buNone/>
            </a:pPr>
            <a:r>
              <a:rPr lang="de-DE" altLang="de-DE" sz="1600" b="1" i="1" dirty="0">
                <a:solidFill>
                  <a:srgbClr val="860000"/>
                </a:solidFill>
                <a:latin typeface="Arial Narrow" pitchFamily="34" charset="0"/>
              </a:rPr>
              <a:t>Kindertafel, Karl-Marx-Straße 2, Mühlhausen</a:t>
            </a:r>
          </a:p>
        </p:txBody>
      </p:sp>
      <p:pic>
        <p:nvPicPr>
          <p:cNvPr id="15" name="Grafik 12" descr="Sommerfest Wärmestube (13).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215680" y="1681162"/>
            <a:ext cx="1797876" cy="1348614"/>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8" descr="F:\Diak. Werk\Datensicherung DW vom 06.10.2017\Bildarchiv\Bilder aus Diakonieboten\Ausgabe 45\Caddy Kindertafel.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112225" y="1753011"/>
            <a:ext cx="2208245" cy="1656184"/>
          </a:xfrm>
          <a:prstGeom prst="rect">
            <a:avLst/>
          </a:prstGeom>
          <a:noFill/>
        </p:spPr>
      </p:pic>
    </p:spTree>
    <p:extLst>
      <p:ext uri="{BB962C8B-B14F-4D97-AF65-F5344CB8AC3E}">
        <p14:creationId xmlns:p14="http://schemas.microsoft.com/office/powerpoint/2010/main" val="31254826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rot="10800000" flipH="1" flipV="1">
            <a:off x="1810276" y="260649"/>
            <a:ext cx="988219" cy="6211033"/>
          </a:xfrm>
          <a:prstGeom prst="rect">
            <a:avLst/>
          </a:prstGeom>
          <a:noFill/>
        </p:spPr>
        <p:txBody>
          <a:bodyPr vert="wordArtVert" anchor="ctr">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de-DE" sz="4400" b="1" spc="-300" dirty="0">
                <a:ln w="11430"/>
                <a:solidFill>
                  <a:srgbClr val="7030A0"/>
                </a:solidFill>
                <a:effectLst>
                  <a:outerShdw blurRad="80000" dist="40000" dir="5040000" algn="tl">
                    <a:srgbClr val="000000">
                      <a:alpha val="30000"/>
                    </a:srgbClr>
                  </a:outerShdw>
                </a:effectLst>
              </a:rPr>
              <a:t>DIAKONIE</a:t>
            </a:r>
          </a:p>
        </p:txBody>
      </p:sp>
      <p:sp>
        <p:nvSpPr>
          <p:cNvPr id="12291" name="Horizontaler Bildlauf 7"/>
          <p:cNvSpPr>
            <a:spLocks noChangeArrowheads="1"/>
          </p:cNvSpPr>
          <p:nvPr/>
        </p:nvSpPr>
        <p:spPr bwMode="auto">
          <a:xfrm>
            <a:off x="3071814" y="44450"/>
            <a:ext cx="7488237" cy="1081088"/>
          </a:xfrm>
          <a:prstGeom prst="horizontalScroll">
            <a:avLst>
              <a:gd name="adj" fmla="val 12500"/>
            </a:avLst>
          </a:prstGeom>
          <a:solidFill>
            <a:srgbClr val="E8D1FF"/>
          </a:solidFill>
          <a:ln w="12700" algn="ctr">
            <a:solidFill>
              <a:schemeClr val="tx1"/>
            </a:solidFill>
            <a:round/>
            <a:headEnd/>
            <a:tailEnd/>
          </a:ln>
        </p:spPr>
        <p:txBody>
          <a:bodyPr anchor="ctr"/>
          <a:lstStyle>
            <a:lvl1pPr eaLnBrk="0" hangingPunct="0">
              <a:spcBef>
                <a:spcPct val="20000"/>
              </a:spcBef>
              <a:buSzPct val="100000"/>
              <a:buChar char="•"/>
              <a:defRPr sz="3200">
                <a:solidFill>
                  <a:schemeClr val="tx1"/>
                </a:solidFill>
                <a:latin typeface="Times New Roman" pitchFamily="18" charset="0"/>
              </a:defRPr>
            </a:lvl1pPr>
            <a:lvl2pPr marL="742950" indent="-285750" eaLnBrk="0" hangingPunct="0">
              <a:spcBef>
                <a:spcPct val="20000"/>
              </a:spcBef>
              <a:buSzPct val="100000"/>
              <a:buChar char="–"/>
              <a:defRPr sz="2800">
                <a:solidFill>
                  <a:schemeClr val="tx1"/>
                </a:solidFill>
                <a:latin typeface="Times New Roman" pitchFamily="18" charset="0"/>
              </a:defRPr>
            </a:lvl2pPr>
            <a:lvl3pPr marL="1143000" indent="-228600" eaLnBrk="0" hangingPunct="0">
              <a:spcBef>
                <a:spcPct val="20000"/>
              </a:spcBef>
              <a:buSzPct val="100000"/>
              <a:buChar char="•"/>
              <a:defRPr sz="2400">
                <a:solidFill>
                  <a:schemeClr val="tx1"/>
                </a:solidFill>
                <a:latin typeface="Times New Roman" pitchFamily="18" charset="0"/>
              </a:defRPr>
            </a:lvl3pPr>
            <a:lvl4pPr marL="1600200" indent="-228600" eaLnBrk="0" hangingPunct="0">
              <a:spcBef>
                <a:spcPct val="20000"/>
              </a:spcBef>
              <a:buSzPct val="100000"/>
              <a:buChar char="–"/>
              <a:defRPr sz="2000">
                <a:solidFill>
                  <a:schemeClr val="tx1"/>
                </a:solidFill>
                <a:latin typeface="Times New Roman" pitchFamily="18" charset="0"/>
              </a:defRPr>
            </a:lvl4pPr>
            <a:lvl5pPr marL="2057400" indent="-228600" eaLnBrk="0" hangingPunct="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spcBef>
                <a:spcPct val="0"/>
              </a:spcBef>
              <a:buSzTx/>
              <a:buFontTx/>
              <a:buNone/>
            </a:pPr>
            <a:endParaRPr lang="de-DE" altLang="de-DE" sz="2400"/>
          </a:p>
        </p:txBody>
      </p:sp>
      <p:pic>
        <p:nvPicPr>
          <p:cNvPr id="12292" name="Grafik 8" descr="DW EM Schriftzug.gif"/>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503613" y="260350"/>
            <a:ext cx="6805612"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Flussdiagramm: Grenzstelle 15"/>
          <p:cNvSpPr>
            <a:spLocks noChangeArrowheads="1"/>
          </p:cNvSpPr>
          <p:nvPr/>
        </p:nvSpPr>
        <p:spPr bwMode="auto">
          <a:xfrm>
            <a:off x="4872038" y="6237289"/>
            <a:ext cx="5651500" cy="504825"/>
          </a:xfrm>
          <a:prstGeom prst="flowChartTerminator">
            <a:avLst/>
          </a:prstGeom>
          <a:solidFill>
            <a:srgbClr val="E8D1FF"/>
          </a:solidFill>
          <a:ln w="12700" algn="ctr">
            <a:solidFill>
              <a:schemeClr val="tx1"/>
            </a:solidFill>
            <a:round/>
            <a:headEnd/>
            <a:tailEnd/>
          </a:ln>
        </p:spPr>
        <p:txBody>
          <a:bodyPr/>
          <a:lstStyle>
            <a:lvl1pPr eaLnBrk="0" hangingPunct="0">
              <a:spcBef>
                <a:spcPct val="20000"/>
              </a:spcBef>
              <a:buSzPct val="100000"/>
              <a:buChar char="•"/>
              <a:defRPr sz="3200">
                <a:solidFill>
                  <a:schemeClr val="tx1"/>
                </a:solidFill>
                <a:latin typeface="Times New Roman" pitchFamily="18" charset="0"/>
              </a:defRPr>
            </a:lvl1pPr>
            <a:lvl2pPr marL="742950" indent="-285750" eaLnBrk="0" hangingPunct="0">
              <a:spcBef>
                <a:spcPct val="20000"/>
              </a:spcBef>
              <a:buSzPct val="100000"/>
              <a:buChar char="–"/>
              <a:defRPr sz="2800">
                <a:solidFill>
                  <a:schemeClr val="tx1"/>
                </a:solidFill>
                <a:latin typeface="Times New Roman" pitchFamily="18" charset="0"/>
              </a:defRPr>
            </a:lvl2pPr>
            <a:lvl3pPr marL="1143000" indent="-228600" eaLnBrk="0" hangingPunct="0">
              <a:spcBef>
                <a:spcPct val="20000"/>
              </a:spcBef>
              <a:buSzPct val="100000"/>
              <a:buChar char="•"/>
              <a:defRPr sz="2400">
                <a:solidFill>
                  <a:schemeClr val="tx1"/>
                </a:solidFill>
                <a:latin typeface="Times New Roman" pitchFamily="18" charset="0"/>
              </a:defRPr>
            </a:lvl3pPr>
            <a:lvl4pPr marL="1600200" indent="-228600" eaLnBrk="0" hangingPunct="0">
              <a:spcBef>
                <a:spcPct val="20000"/>
              </a:spcBef>
              <a:buSzPct val="100000"/>
              <a:buChar char="–"/>
              <a:defRPr sz="2000">
                <a:solidFill>
                  <a:schemeClr val="tx1"/>
                </a:solidFill>
                <a:latin typeface="Times New Roman" pitchFamily="18" charset="0"/>
              </a:defRPr>
            </a:lvl4pPr>
            <a:lvl5pPr marL="2057400" indent="-228600" eaLnBrk="0" hangingPunct="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spcBef>
                <a:spcPct val="0"/>
              </a:spcBef>
              <a:buSzTx/>
              <a:buFontTx/>
              <a:buNone/>
            </a:pPr>
            <a:r>
              <a:rPr lang="de-DE" altLang="de-DE" sz="1800" b="1" i="1">
                <a:solidFill>
                  <a:srgbClr val="860000"/>
                </a:solidFill>
                <a:latin typeface="Arial Narrow" pitchFamily="34" charset="0"/>
              </a:rPr>
              <a:t>Geschäftsstelle, August-Bebel-Straße 66, Mühlhausen</a:t>
            </a:r>
          </a:p>
        </p:txBody>
      </p:sp>
      <p:sp>
        <p:nvSpPr>
          <p:cNvPr id="12294" name="Textfeld 12"/>
          <p:cNvSpPr txBox="1">
            <a:spLocks noChangeArrowheads="1"/>
          </p:cNvSpPr>
          <p:nvPr/>
        </p:nvSpPr>
        <p:spPr bwMode="auto">
          <a:xfrm>
            <a:off x="7680325" y="4724400"/>
            <a:ext cx="21605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100000"/>
              <a:buChar char="•"/>
              <a:defRPr sz="3200">
                <a:solidFill>
                  <a:schemeClr val="tx1"/>
                </a:solidFill>
                <a:latin typeface="Times New Roman" pitchFamily="18" charset="0"/>
              </a:defRPr>
            </a:lvl1pPr>
            <a:lvl2pPr marL="742950" indent="-285750" eaLnBrk="0" hangingPunct="0">
              <a:spcBef>
                <a:spcPct val="20000"/>
              </a:spcBef>
              <a:buSzPct val="100000"/>
              <a:buChar char="–"/>
              <a:defRPr sz="2800">
                <a:solidFill>
                  <a:schemeClr val="tx1"/>
                </a:solidFill>
                <a:latin typeface="Times New Roman" pitchFamily="18" charset="0"/>
              </a:defRPr>
            </a:lvl2pPr>
            <a:lvl3pPr marL="1143000" indent="-228600" eaLnBrk="0" hangingPunct="0">
              <a:spcBef>
                <a:spcPct val="20000"/>
              </a:spcBef>
              <a:buSzPct val="100000"/>
              <a:buChar char="•"/>
              <a:defRPr sz="2400">
                <a:solidFill>
                  <a:schemeClr val="tx1"/>
                </a:solidFill>
                <a:latin typeface="Times New Roman" pitchFamily="18" charset="0"/>
              </a:defRPr>
            </a:lvl3pPr>
            <a:lvl4pPr marL="1600200" indent="-228600" eaLnBrk="0" hangingPunct="0">
              <a:spcBef>
                <a:spcPct val="20000"/>
              </a:spcBef>
              <a:buSzPct val="100000"/>
              <a:buChar char="–"/>
              <a:defRPr sz="2000">
                <a:solidFill>
                  <a:schemeClr val="tx1"/>
                </a:solidFill>
                <a:latin typeface="Times New Roman" pitchFamily="18" charset="0"/>
              </a:defRPr>
            </a:lvl4pPr>
            <a:lvl5pPr marL="2057400" indent="-228600" eaLnBrk="0" hangingPunct="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0"/>
              </a:spcBef>
              <a:buSzTx/>
              <a:buFontTx/>
              <a:buNone/>
            </a:pPr>
            <a:r>
              <a:rPr lang="de-DE" altLang="de-DE" sz="1800">
                <a:latin typeface="Arial" charset="0"/>
                <a:cs typeface="Arial" charset="0"/>
              </a:rPr>
              <a:t>Gründung Kindernothilfefonds</a:t>
            </a:r>
          </a:p>
        </p:txBody>
      </p:sp>
      <p:pic>
        <p:nvPicPr>
          <p:cNvPr id="11" name="Grafik 10" descr="11.08.2009 Vortrag Verbraucherzentrale (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43250" y="2997200"/>
            <a:ext cx="4006850" cy="3005138"/>
          </a:xfrm>
          <a:prstGeom prst="rect">
            <a:avLst/>
          </a:prstGeom>
          <a:solidFill>
            <a:schemeClr val="bg1">
              <a:lumMod val="60000"/>
              <a:lumOff val="40000"/>
            </a:schemeClr>
          </a:solidFill>
          <a:ln>
            <a:noFill/>
          </a:ln>
          <a:effectLst>
            <a:outerShdw blurRad="190500" algn="tl" rotWithShape="0">
              <a:srgbClr val="000000">
                <a:alpha val="70000"/>
              </a:srgbClr>
            </a:outerShdw>
          </a:effectLst>
        </p:spPr>
      </p:pic>
      <p:pic>
        <p:nvPicPr>
          <p:cNvPr id="12296" name="Grafik 13" descr="Bilder für MGV 2009 (78).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56363" y="1268414"/>
            <a:ext cx="39243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9577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 descr="DiakonieMD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253539" y="6411914"/>
            <a:ext cx="11842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08214" y="404813"/>
            <a:ext cx="2543175"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feld 11"/>
          <p:cNvSpPr txBox="1">
            <a:spLocks noChangeArrowheads="1"/>
          </p:cNvSpPr>
          <p:nvPr/>
        </p:nvSpPr>
        <p:spPr bwMode="auto">
          <a:xfrm>
            <a:off x="5303838" y="476250"/>
            <a:ext cx="42481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de-DE" altLang="de-DE" sz="1800" b="1" i="1">
                <a:solidFill>
                  <a:srgbClr val="FF0000"/>
                </a:solidFill>
              </a:rPr>
              <a:t>Regionalverband Westthüringen</a:t>
            </a:r>
          </a:p>
          <a:p>
            <a:pPr algn="ctr" eaLnBrk="1" hangingPunct="1">
              <a:spcBef>
                <a:spcPct val="0"/>
              </a:spcBef>
              <a:buFontTx/>
              <a:buNone/>
            </a:pPr>
            <a:r>
              <a:rPr lang="de-DE" altLang="de-DE" sz="1400" b="1" i="1">
                <a:solidFill>
                  <a:srgbClr val="FF0000"/>
                </a:solidFill>
              </a:rPr>
              <a:t>Wartburgkreis – LK Gotha – LK Unstrut-Hainich</a:t>
            </a:r>
          </a:p>
        </p:txBody>
      </p:sp>
      <p:pic>
        <p:nvPicPr>
          <p:cNvPr id="4101"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167438" y="4005263"/>
            <a:ext cx="26098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519739" y="2276475"/>
            <a:ext cx="35337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4"/>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711450" y="2420938"/>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5"/>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143250" y="4437063"/>
            <a:ext cx="23241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8601221"/>
      </p:ext>
    </p:extLst>
  </p:cSld>
  <p:clrMapOvr>
    <a:masterClrMapping/>
  </p:clrMapOvr>
  <p:transition advClick="0" advTm="5000">
    <p:newsflash/>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rot="10800000" flipH="1" flipV="1">
            <a:off x="1810276" y="260649"/>
            <a:ext cx="988219" cy="6211033"/>
          </a:xfrm>
          <a:prstGeom prst="rect">
            <a:avLst/>
          </a:prstGeom>
          <a:noFill/>
        </p:spPr>
        <p:txBody>
          <a:bodyPr vert="wordArtVert" anchor="ctr">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de-DE" sz="4400" b="1" spc="-300" dirty="0">
                <a:ln w="11430"/>
                <a:solidFill>
                  <a:srgbClr val="7030A0"/>
                </a:solidFill>
                <a:effectLst>
                  <a:outerShdw blurRad="80000" dist="40000" dir="5040000" algn="tl">
                    <a:srgbClr val="000000">
                      <a:alpha val="30000"/>
                    </a:srgbClr>
                  </a:outerShdw>
                </a:effectLst>
              </a:rPr>
              <a:t>DIAKONIE</a:t>
            </a:r>
          </a:p>
        </p:txBody>
      </p:sp>
      <p:sp>
        <p:nvSpPr>
          <p:cNvPr id="13315" name="Horizontaler Bildlauf 7"/>
          <p:cNvSpPr>
            <a:spLocks noChangeArrowheads="1"/>
          </p:cNvSpPr>
          <p:nvPr/>
        </p:nvSpPr>
        <p:spPr bwMode="auto">
          <a:xfrm>
            <a:off x="3000375" y="115889"/>
            <a:ext cx="7488238" cy="1584325"/>
          </a:xfrm>
          <a:prstGeom prst="horizontalScroll">
            <a:avLst>
              <a:gd name="adj" fmla="val 12500"/>
            </a:avLst>
          </a:prstGeom>
          <a:solidFill>
            <a:srgbClr val="E8D1FF"/>
          </a:solidFill>
          <a:ln w="12700" algn="ctr">
            <a:solidFill>
              <a:schemeClr val="tx1"/>
            </a:solidFill>
            <a:round/>
            <a:headEnd/>
            <a:tailEnd/>
          </a:ln>
        </p:spPr>
        <p:txBody>
          <a:bodyPr anchor="ctr"/>
          <a:lstStyle>
            <a:lvl1pPr eaLnBrk="0" hangingPunct="0">
              <a:spcBef>
                <a:spcPct val="20000"/>
              </a:spcBef>
              <a:buSzPct val="100000"/>
              <a:buChar char="•"/>
              <a:defRPr sz="3200">
                <a:solidFill>
                  <a:schemeClr val="tx1"/>
                </a:solidFill>
                <a:latin typeface="Times New Roman" pitchFamily="18" charset="0"/>
              </a:defRPr>
            </a:lvl1pPr>
            <a:lvl2pPr marL="742950" indent="-285750" eaLnBrk="0" hangingPunct="0">
              <a:spcBef>
                <a:spcPct val="20000"/>
              </a:spcBef>
              <a:buSzPct val="100000"/>
              <a:buChar char="–"/>
              <a:defRPr sz="2800">
                <a:solidFill>
                  <a:schemeClr val="tx1"/>
                </a:solidFill>
                <a:latin typeface="Times New Roman" pitchFamily="18" charset="0"/>
              </a:defRPr>
            </a:lvl2pPr>
            <a:lvl3pPr marL="1143000" indent="-228600" eaLnBrk="0" hangingPunct="0">
              <a:spcBef>
                <a:spcPct val="20000"/>
              </a:spcBef>
              <a:buSzPct val="100000"/>
              <a:buChar char="•"/>
              <a:defRPr sz="2400">
                <a:solidFill>
                  <a:schemeClr val="tx1"/>
                </a:solidFill>
                <a:latin typeface="Times New Roman" pitchFamily="18" charset="0"/>
              </a:defRPr>
            </a:lvl3pPr>
            <a:lvl4pPr marL="1600200" indent="-228600" eaLnBrk="0" hangingPunct="0">
              <a:spcBef>
                <a:spcPct val="20000"/>
              </a:spcBef>
              <a:buSzPct val="100000"/>
              <a:buChar char="–"/>
              <a:defRPr sz="2000">
                <a:solidFill>
                  <a:schemeClr val="tx1"/>
                </a:solidFill>
                <a:latin typeface="Times New Roman" pitchFamily="18" charset="0"/>
              </a:defRPr>
            </a:lvl4pPr>
            <a:lvl5pPr marL="2057400" indent="-228600" eaLnBrk="0" hangingPunct="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spcBef>
                <a:spcPct val="0"/>
              </a:spcBef>
              <a:buSzTx/>
              <a:buFontTx/>
              <a:buNone/>
            </a:pPr>
            <a:endParaRPr lang="de-DE" altLang="de-DE" sz="2400"/>
          </a:p>
        </p:txBody>
      </p:sp>
      <p:pic>
        <p:nvPicPr>
          <p:cNvPr id="13316" name="Grafik 8" descr="DW EM Schriftzug.gif"/>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457575" y="568325"/>
            <a:ext cx="68072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fik 11"/>
          <p:cNvPicPr/>
          <p:nvPr/>
        </p:nvPicPr>
        <p:blipFill>
          <a:blip r:embed="rId3" cstate="screen">
            <a:extLst>
              <a:ext uri="{28A0092B-C50C-407E-A947-70E740481C1C}">
                <a14:useLocalDpi xmlns:a14="http://schemas.microsoft.com/office/drawing/2010/main"/>
              </a:ext>
            </a:extLst>
          </a:blip>
          <a:stretch>
            <a:fillRect/>
          </a:stretch>
        </p:blipFill>
        <p:spPr bwMode="auto">
          <a:xfrm>
            <a:off x="3376865" y="1277988"/>
            <a:ext cx="1728192" cy="1315938"/>
          </a:xfrm>
          <a:prstGeom prst="rect">
            <a:avLst/>
          </a:prstGeom>
          <a:solidFill>
            <a:srgbClr val="FFFFFF">
              <a:shade val="85000"/>
            </a:srgbClr>
          </a:solidFill>
          <a:ln w="190500" cap="sq">
            <a:solidFill>
              <a:srgbClr val="FFFFFF"/>
            </a:solidFill>
            <a:miter lim="800000"/>
          </a:ln>
          <a:effectLst>
            <a:glow rad="228600">
              <a:schemeClr val="accent5">
                <a:satMod val="175000"/>
                <a:alpha val="40000"/>
              </a:schemeClr>
            </a:glow>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3318" name="Flussdiagramm: Grenzstelle 9"/>
          <p:cNvSpPr>
            <a:spLocks noChangeArrowheads="1"/>
          </p:cNvSpPr>
          <p:nvPr/>
        </p:nvSpPr>
        <p:spPr bwMode="auto">
          <a:xfrm>
            <a:off x="5772150" y="6093297"/>
            <a:ext cx="4895850" cy="504825"/>
          </a:xfrm>
          <a:prstGeom prst="flowChartTerminator">
            <a:avLst/>
          </a:prstGeom>
          <a:solidFill>
            <a:srgbClr val="E8D1FF"/>
          </a:solidFill>
          <a:ln w="12700" algn="ctr">
            <a:solidFill>
              <a:schemeClr val="tx1"/>
            </a:solidFill>
            <a:round/>
            <a:headEnd/>
            <a:tailEnd/>
          </a:ln>
        </p:spPr>
        <p:txBody>
          <a:bodyPr/>
          <a:lstStyle>
            <a:lvl1pPr eaLnBrk="0" hangingPunct="0">
              <a:spcBef>
                <a:spcPct val="20000"/>
              </a:spcBef>
              <a:buSzPct val="100000"/>
              <a:buChar char="•"/>
              <a:defRPr sz="3200">
                <a:solidFill>
                  <a:schemeClr val="tx1"/>
                </a:solidFill>
                <a:latin typeface="Times New Roman" pitchFamily="18" charset="0"/>
              </a:defRPr>
            </a:lvl1pPr>
            <a:lvl2pPr marL="742950" indent="-285750" eaLnBrk="0" hangingPunct="0">
              <a:spcBef>
                <a:spcPct val="20000"/>
              </a:spcBef>
              <a:buSzPct val="100000"/>
              <a:buChar char="–"/>
              <a:defRPr sz="2800">
                <a:solidFill>
                  <a:schemeClr val="tx1"/>
                </a:solidFill>
                <a:latin typeface="Times New Roman" pitchFamily="18" charset="0"/>
              </a:defRPr>
            </a:lvl2pPr>
            <a:lvl3pPr marL="1143000" indent="-228600" eaLnBrk="0" hangingPunct="0">
              <a:spcBef>
                <a:spcPct val="20000"/>
              </a:spcBef>
              <a:buSzPct val="100000"/>
              <a:buChar char="•"/>
              <a:defRPr sz="2400">
                <a:solidFill>
                  <a:schemeClr val="tx1"/>
                </a:solidFill>
                <a:latin typeface="Times New Roman" pitchFamily="18" charset="0"/>
              </a:defRPr>
            </a:lvl3pPr>
            <a:lvl4pPr marL="1600200" indent="-228600" eaLnBrk="0" hangingPunct="0">
              <a:spcBef>
                <a:spcPct val="20000"/>
              </a:spcBef>
              <a:buSzPct val="100000"/>
              <a:buChar char="–"/>
              <a:defRPr sz="2000">
                <a:solidFill>
                  <a:schemeClr val="tx1"/>
                </a:solidFill>
                <a:latin typeface="Times New Roman" pitchFamily="18" charset="0"/>
              </a:defRPr>
            </a:lvl4pPr>
            <a:lvl5pPr marL="2057400" indent="-228600" eaLnBrk="0" hangingPunct="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spcBef>
                <a:spcPct val="0"/>
              </a:spcBef>
              <a:buSzTx/>
              <a:buFontTx/>
              <a:buNone/>
            </a:pPr>
            <a:r>
              <a:rPr lang="de-DE" altLang="de-DE" sz="2000" b="1" i="1" dirty="0">
                <a:solidFill>
                  <a:srgbClr val="860000"/>
                </a:solidFill>
                <a:latin typeface="Arial Narrow" pitchFamily="34" charset="0"/>
              </a:rPr>
              <a:t>Stadtteilprojekt, Im Kittel 16, Mühlhausen</a:t>
            </a:r>
          </a:p>
        </p:txBody>
      </p:sp>
      <p:pic>
        <p:nvPicPr>
          <p:cNvPr id="7" name="Grafik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60916" y="4448755"/>
            <a:ext cx="3011560" cy="225867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9" name="Grafik 13" descr="HPIM0013.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19018" y="2606828"/>
            <a:ext cx="2467480" cy="1849493"/>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11" name="Grafik 10" descr="DSC04628.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64352" y="1538290"/>
            <a:ext cx="1296144" cy="17281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Grafik 13" descr="HPIM0013.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056108" y="1244871"/>
            <a:ext cx="2208245" cy="1656182"/>
          </a:xfrm>
          <a:prstGeom prst="ellipse">
            <a:avLst/>
          </a:prstGeom>
          <a:ln>
            <a:noFill/>
          </a:ln>
          <a:effectLst>
            <a:softEdge rad="112500"/>
          </a:effectLst>
        </p:spPr>
      </p:pic>
      <p:sp>
        <p:nvSpPr>
          <p:cNvPr id="2" name="Rechteck 1"/>
          <p:cNvSpPr/>
          <p:nvPr/>
        </p:nvSpPr>
        <p:spPr>
          <a:xfrm>
            <a:off x="8094851" y="3362171"/>
            <a:ext cx="2026196" cy="369332"/>
          </a:xfrm>
          <a:prstGeom prst="rect">
            <a:avLst/>
          </a:prstGeom>
        </p:spPr>
        <p:txBody>
          <a:bodyPr wrap="none">
            <a:spAutoFit/>
          </a:bodyPr>
          <a:lstStyle/>
          <a:p>
            <a:pPr algn="ctr">
              <a:defRPr/>
            </a:pPr>
            <a:r>
              <a:rPr lang="de-DE" dirty="0"/>
              <a:t>Spiel- und Sportfest</a:t>
            </a:r>
            <a:endParaRPr lang="de-DE" sz="1600" dirty="0"/>
          </a:p>
        </p:txBody>
      </p:sp>
      <p:pic>
        <p:nvPicPr>
          <p:cNvPr id="15" name="Grafik 14" descr="Stadtteilprojekt (16).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20136" y="3679736"/>
            <a:ext cx="3066566" cy="230425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9509565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rot="10800000" flipH="1" flipV="1">
            <a:off x="1810276" y="260649"/>
            <a:ext cx="988219" cy="6211033"/>
          </a:xfrm>
          <a:prstGeom prst="rect">
            <a:avLst/>
          </a:prstGeom>
          <a:noFill/>
        </p:spPr>
        <p:txBody>
          <a:bodyPr vert="wordArtVert" anchor="ctr">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de-DE" sz="4400" b="1" spc="-300" dirty="0">
                <a:ln w="11430"/>
                <a:solidFill>
                  <a:srgbClr val="7030A0"/>
                </a:solidFill>
                <a:effectLst>
                  <a:outerShdw blurRad="80000" dist="40000" dir="5040000" algn="tl">
                    <a:srgbClr val="000000">
                      <a:alpha val="30000"/>
                    </a:srgbClr>
                  </a:outerShdw>
                </a:effectLst>
              </a:rPr>
              <a:t>DIAKONIE</a:t>
            </a:r>
          </a:p>
        </p:txBody>
      </p:sp>
      <p:sp>
        <p:nvSpPr>
          <p:cNvPr id="16387" name="Horizontaler Bildlauf 7"/>
          <p:cNvSpPr>
            <a:spLocks noChangeArrowheads="1"/>
          </p:cNvSpPr>
          <p:nvPr/>
        </p:nvSpPr>
        <p:spPr bwMode="auto">
          <a:xfrm>
            <a:off x="3071814" y="44450"/>
            <a:ext cx="7488237" cy="1081088"/>
          </a:xfrm>
          <a:prstGeom prst="horizontalScroll">
            <a:avLst>
              <a:gd name="adj" fmla="val 12500"/>
            </a:avLst>
          </a:prstGeom>
          <a:solidFill>
            <a:srgbClr val="E8D1FF"/>
          </a:solidFill>
          <a:ln w="12700" algn="ctr">
            <a:solidFill>
              <a:schemeClr val="tx1"/>
            </a:solidFill>
            <a:round/>
            <a:headEnd/>
            <a:tailEnd/>
          </a:ln>
        </p:spPr>
        <p:txBody>
          <a:bodyPr anchor="ctr"/>
          <a:lstStyle>
            <a:lvl1pPr eaLnBrk="0" hangingPunct="0">
              <a:spcBef>
                <a:spcPct val="20000"/>
              </a:spcBef>
              <a:buSzPct val="100000"/>
              <a:buChar char="•"/>
              <a:defRPr sz="3200">
                <a:solidFill>
                  <a:schemeClr val="tx1"/>
                </a:solidFill>
                <a:latin typeface="Times New Roman" pitchFamily="18" charset="0"/>
              </a:defRPr>
            </a:lvl1pPr>
            <a:lvl2pPr marL="742950" indent="-285750" eaLnBrk="0" hangingPunct="0">
              <a:spcBef>
                <a:spcPct val="20000"/>
              </a:spcBef>
              <a:buSzPct val="100000"/>
              <a:buChar char="–"/>
              <a:defRPr sz="2800">
                <a:solidFill>
                  <a:schemeClr val="tx1"/>
                </a:solidFill>
                <a:latin typeface="Times New Roman" pitchFamily="18" charset="0"/>
              </a:defRPr>
            </a:lvl2pPr>
            <a:lvl3pPr marL="1143000" indent="-228600" eaLnBrk="0" hangingPunct="0">
              <a:spcBef>
                <a:spcPct val="20000"/>
              </a:spcBef>
              <a:buSzPct val="100000"/>
              <a:buChar char="•"/>
              <a:defRPr sz="2400">
                <a:solidFill>
                  <a:schemeClr val="tx1"/>
                </a:solidFill>
                <a:latin typeface="Times New Roman" pitchFamily="18" charset="0"/>
              </a:defRPr>
            </a:lvl3pPr>
            <a:lvl4pPr marL="1600200" indent="-228600" eaLnBrk="0" hangingPunct="0">
              <a:spcBef>
                <a:spcPct val="20000"/>
              </a:spcBef>
              <a:buSzPct val="100000"/>
              <a:buChar char="–"/>
              <a:defRPr sz="2000">
                <a:solidFill>
                  <a:schemeClr val="tx1"/>
                </a:solidFill>
                <a:latin typeface="Times New Roman" pitchFamily="18" charset="0"/>
              </a:defRPr>
            </a:lvl4pPr>
            <a:lvl5pPr marL="2057400" indent="-228600" eaLnBrk="0" hangingPunct="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spcBef>
                <a:spcPct val="0"/>
              </a:spcBef>
              <a:buSzTx/>
              <a:buFontTx/>
              <a:buNone/>
            </a:pPr>
            <a:endParaRPr lang="de-DE" altLang="de-DE" sz="2400"/>
          </a:p>
        </p:txBody>
      </p:sp>
      <p:pic>
        <p:nvPicPr>
          <p:cNvPr id="16388" name="Grafik 8" descr="DW EM Schriftzug.gif"/>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503613" y="260350"/>
            <a:ext cx="6805612"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Flussdiagramm: Grenzstelle 15"/>
          <p:cNvSpPr>
            <a:spLocks noChangeArrowheads="1"/>
          </p:cNvSpPr>
          <p:nvPr/>
        </p:nvSpPr>
        <p:spPr bwMode="auto">
          <a:xfrm>
            <a:off x="4872038" y="6237289"/>
            <a:ext cx="5651500" cy="504825"/>
          </a:xfrm>
          <a:prstGeom prst="flowChartTerminator">
            <a:avLst/>
          </a:prstGeom>
          <a:solidFill>
            <a:srgbClr val="E8D1FF"/>
          </a:solidFill>
          <a:ln w="12700" algn="ctr">
            <a:solidFill>
              <a:schemeClr val="tx1"/>
            </a:solidFill>
            <a:round/>
            <a:headEnd/>
            <a:tailEnd/>
          </a:ln>
        </p:spPr>
        <p:txBody>
          <a:bodyPr/>
          <a:lstStyle>
            <a:lvl1pPr eaLnBrk="0" hangingPunct="0">
              <a:spcBef>
                <a:spcPct val="20000"/>
              </a:spcBef>
              <a:buSzPct val="100000"/>
              <a:buChar char="•"/>
              <a:defRPr sz="3200">
                <a:solidFill>
                  <a:schemeClr val="tx1"/>
                </a:solidFill>
                <a:latin typeface="Times New Roman" pitchFamily="18" charset="0"/>
              </a:defRPr>
            </a:lvl1pPr>
            <a:lvl2pPr marL="742950" indent="-285750" eaLnBrk="0" hangingPunct="0">
              <a:spcBef>
                <a:spcPct val="20000"/>
              </a:spcBef>
              <a:buSzPct val="100000"/>
              <a:buChar char="–"/>
              <a:defRPr sz="2800">
                <a:solidFill>
                  <a:schemeClr val="tx1"/>
                </a:solidFill>
                <a:latin typeface="Times New Roman" pitchFamily="18" charset="0"/>
              </a:defRPr>
            </a:lvl2pPr>
            <a:lvl3pPr marL="1143000" indent="-228600" eaLnBrk="0" hangingPunct="0">
              <a:spcBef>
                <a:spcPct val="20000"/>
              </a:spcBef>
              <a:buSzPct val="100000"/>
              <a:buChar char="•"/>
              <a:defRPr sz="2400">
                <a:solidFill>
                  <a:schemeClr val="tx1"/>
                </a:solidFill>
                <a:latin typeface="Times New Roman" pitchFamily="18" charset="0"/>
              </a:defRPr>
            </a:lvl3pPr>
            <a:lvl4pPr marL="1600200" indent="-228600" eaLnBrk="0" hangingPunct="0">
              <a:spcBef>
                <a:spcPct val="20000"/>
              </a:spcBef>
              <a:buSzPct val="100000"/>
              <a:buChar char="–"/>
              <a:defRPr sz="2000">
                <a:solidFill>
                  <a:schemeClr val="tx1"/>
                </a:solidFill>
                <a:latin typeface="Times New Roman" pitchFamily="18" charset="0"/>
              </a:defRPr>
            </a:lvl4pPr>
            <a:lvl5pPr marL="2057400" indent="-228600" eaLnBrk="0" hangingPunct="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0"/>
              </a:spcBef>
              <a:buSzTx/>
              <a:buFontTx/>
              <a:buNone/>
            </a:pPr>
            <a:r>
              <a:rPr lang="de-DE" altLang="de-DE" sz="1800" dirty="0">
                <a:solidFill>
                  <a:srgbClr val="860000"/>
                </a:solidFill>
                <a:latin typeface="Arial" charset="0"/>
                <a:cs typeface="Arial" charset="0"/>
              </a:rPr>
              <a:t>„Blindenkassette“</a:t>
            </a:r>
          </a:p>
        </p:txBody>
      </p:sp>
      <p:pic>
        <p:nvPicPr>
          <p:cNvPr id="15" name="Grafik 14" descr="Stadtteilprojekt (1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63753" y="4149080"/>
            <a:ext cx="2688299" cy="201622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Grafik 9" descr="DSC_0021.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36094" y="1268760"/>
            <a:ext cx="3552394" cy="266429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 name="Grafik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59697" y="1426468"/>
            <a:ext cx="3298605" cy="2348880"/>
          </a:xfrm>
          <a:prstGeom prst="rect">
            <a:avLst/>
          </a:prstGeom>
          <a:solidFill>
            <a:schemeClr val="bg1">
              <a:lumMod val="60000"/>
              <a:lumOff val="40000"/>
            </a:schemeClr>
          </a:solidFill>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050" name="Picture 2" descr="C:\Users\ReiEng\AppData\Local\Microsoft\Windows\INetCache\IE\IX61ISAQ\compact-cassette-157537_960_720[1].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20270339">
            <a:off x="7254612" y="4150064"/>
            <a:ext cx="2627784" cy="1694373"/>
          </a:xfrm>
          <a:prstGeom prst="rect">
            <a:avLst/>
          </a:prstGeom>
          <a:noFill/>
        </p:spPr>
      </p:pic>
    </p:spTree>
    <p:extLst>
      <p:ext uri="{BB962C8B-B14F-4D97-AF65-F5344CB8AC3E}">
        <p14:creationId xmlns:p14="http://schemas.microsoft.com/office/powerpoint/2010/main" val="41274547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rot="10800000" flipH="1" flipV="1">
            <a:off x="1810276" y="260649"/>
            <a:ext cx="988219" cy="6211033"/>
          </a:xfrm>
          <a:prstGeom prst="rect">
            <a:avLst/>
          </a:prstGeom>
          <a:noFill/>
        </p:spPr>
        <p:txBody>
          <a:bodyPr vert="wordArtVert" anchor="ctr">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de-DE" sz="4400" b="1" spc="-300" dirty="0">
                <a:ln w="11430"/>
                <a:solidFill>
                  <a:srgbClr val="7030A0"/>
                </a:solidFill>
                <a:effectLst>
                  <a:outerShdw blurRad="80000" dist="40000" dir="5040000" algn="tl">
                    <a:srgbClr val="000000">
                      <a:alpha val="30000"/>
                    </a:srgbClr>
                  </a:outerShdw>
                </a:effectLst>
              </a:rPr>
              <a:t>DIAKONIE</a:t>
            </a:r>
          </a:p>
        </p:txBody>
      </p:sp>
      <p:sp>
        <p:nvSpPr>
          <p:cNvPr id="17411" name="Horizontaler Bildlauf 7"/>
          <p:cNvSpPr>
            <a:spLocks noChangeArrowheads="1"/>
          </p:cNvSpPr>
          <p:nvPr/>
        </p:nvSpPr>
        <p:spPr bwMode="auto">
          <a:xfrm>
            <a:off x="3000375" y="115889"/>
            <a:ext cx="7488238" cy="1584325"/>
          </a:xfrm>
          <a:prstGeom prst="horizontalScroll">
            <a:avLst>
              <a:gd name="adj" fmla="val 12500"/>
            </a:avLst>
          </a:prstGeom>
          <a:solidFill>
            <a:srgbClr val="E8D1FF"/>
          </a:solidFill>
          <a:ln w="12700" algn="ctr">
            <a:solidFill>
              <a:schemeClr val="tx1"/>
            </a:solidFill>
            <a:round/>
            <a:headEnd/>
            <a:tailEnd/>
          </a:ln>
        </p:spPr>
        <p:txBody>
          <a:bodyPr anchor="ctr"/>
          <a:lstStyle>
            <a:lvl1pPr eaLnBrk="0" hangingPunct="0">
              <a:spcBef>
                <a:spcPct val="20000"/>
              </a:spcBef>
              <a:buSzPct val="100000"/>
              <a:buChar char="•"/>
              <a:defRPr sz="3200">
                <a:solidFill>
                  <a:schemeClr val="tx1"/>
                </a:solidFill>
                <a:latin typeface="Times New Roman" pitchFamily="18" charset="0"/>
              </a:defRPr>
            </a:lvl1pPr>
            <a:lvl2pPr marL="742950" indent="-285750" eaLnBrk="0" hangingPunct="0">
              <a:spcBef>
                <a:spcPct val="20000"/>
              </a:spcBef>
              <a:buSzPct val="100000"/>
              <a:buChar char="–"/>
              <a:defRPr sz="2800">
                <a:solidFill>
                  <a:schemeClr val="tx1"/>
                </a:solidFill>
                <a:latin typeface="Times New Roman" pitchFamily="18" charset="0"/>
              </a:defRPr>
            </a:lvl2pPr>
            <a:lvl3pPr marL="1143000" indent="-228600" eaLnBrk="0" hangingPunct="0">
              <a:spcBef>
                <a:spcPct val="20000"/>
              </a:spcBef>
              <a:buSzPct val="100000"/>
              <a:buChar char="•"/>
              <a:defRPr sz="2400">
                <a:solidFill>
                  <a:schemeClr val="tx1"/>
                </a:solidFill>
                <a:latin typeface="Times New Roman" pitchFamily="18" charset="0"/>
              </a:defRPr>
            </a:lvl3pPr>
            <a:lvl4pPr marL="1600200" indent="-228600" eaLnBrk="0" hangingPunct="0">
              <a:spcBef>
                <a:spcPct val="20000"/>
              </a:spcBef>
              <a:buSzPct val="100000"/>
              <a:buChar char="–"/>
              <a:defRPr sz="2000">
                <a:solidFill>
                  <a:schemeClr val="tx1"/>
                </a:solidFill>
                <a:latin typeface="Times New Roman" pitchFamily="18" charset="0"/>
              </a:defRPr>
            </a:lvl4pPr>
            <a:lvl5pPr marL="2057400" indent="-228600" eaLnBrk="0" hangingPunct="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spcBef>
                <a:spcPct val="0"/>
              </a:spcBef>
              <a:buSzTx/>
              <a:buFontTx/>
              <a:buNone/>
            </a:pPr>
            <a:endParaRPr lang="de-DE" altLang="de-DE" sz="2400"/>
          </a:p>
        </p:txBody>
      </p:sp>
      <p:pic>
        <p:nvPicPr>
          <p:cNvPr id="17412" name="Grafik 8" descr="DW EM Schriftzug.gif"/>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457575" y="568325"/>
            <a:ext cx="68072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fik 11"/>
          <p:cNvPicPr/>
          <p:nvPr/>
        </p:nvPicPr>
        <p:blipFill>
          <a:blip r:embed="rId3" cstate="screen">
            <a:extLst>
              <a:ext uri="{28A0092B-C50C-407E-A947-70E740481C1C}">
                <a14:useLocalDpi xmlns:a14="http://schemas.microsoft.com/office/drawing/2010/main"/>
              </a:ext>
            </a:extLst>
          </a:blip>
          <a:stretch>
            <a:fillRect/>
          </a:stretch>
        </p:blipFill>
        <p:spPr bwMode="auto">
          <a:xfrm rot="21346521">
            <a:off x="3400618" y="1044101"/>
            <a:ext cx="1918767" cy="1757778"/>
          </a:xfrm>
          <a:prstGeom prst="rect">
            <a:avLst/>
          </a:prstGeom>
          <a:solidFill>
            <a:schemeClr val="bg1">
              <a:lumMod val="60000"/>
              <a:lumOff val="40000"/>
            </a:schemeClr>
          </a:solidFill>
          <a:ln>
            <a:noFill/>
          </a:ln>
          <a:effectLst>
            <a:outerShdw blurRad="292100" dist="139700" dir="2700000" algn="tl" rotWithShape="0">
              <a:srgbClr val="333333">
                <a:alpha val="65000"/>
              </a:srgbClr>
            </a:outerShdw>
          </a:effectLst>
        </p:spPr>
      </p:pic>
      <p:sp>
        <p:nvSpPr>
          <p:cNvPr id="17415" name="Flussdiagramm: Grenzstelle 10"/>
          <p:cNvSpPr>
            <a:spLocks noChangeArrowheads="1"/>
          </p:cNvSpPr>
          <p:nvPr/>
        </p:nvSpPr>
        <p:spPr bwMode="auto">
          <a:xfrm>
            <a:off x="4200673" y="6219269"/>
            <a:ext cx="5651500" cy="504825"/>
          </a:xfrm>
          <a:prstGeom prst="flowChartTerminator">
            <a:avLst/>
          </a:prstGeom>
          <a:solidFill>
            <a:srgbClr val="E8D1FF"/>
          </a:solidFill>
          <a:ln w="12700" algn="ctr">
            <a:solidFill>
              <a:schemeClr val="tx1"/>
            </a:solidFill>
            <a:round/>
            <a:headEnd/>
            <a:tailEnd/>
          </a:ln>
        </p:spPr>
        <p:txBody>
          <a:bodyPr/>
          <a:lstStyle>
            <a:lvl1pPr eaLnBrk="0" hangingPunct="0">
              <a:spcBef>
                <a:spcPct val="20000"/>
              </a:spcBef>
              <a:buSzPct val="100000"/>
              <a:buChar char="•"/>
              <a:defRPr sz="3200">
                <a:solidFill>
                  <a:schemeClr val="tx1"/>
                </a:solidFill>
                <a:latin typeface="Times New Roman" pitchFamily="18" charset="0"/>
              </a:defRPr>
            </a:lvl1pPr>
            <a:lvl2pPr marL="742950" indent="-285750" eaLnBrk="0" hangingPunct="0">
              <a:spcBef>
                <a:spcPct val="20000"/>
              </a:spcBef>
              <a:buSzPct val="100000"/>
              <a:buChar char="–"/>
              <a:defRPr sz="2800">
                <a:solidFill>
                  <a:schemeClr val="tx1"/>
                </a:solidFill>
                <a:latin typeface="Times New Roman" pitchFamily="18" charset="0"/>
              </a:defRPr>
            </a:lvl2pPr>
            <a:lvl3pPr marL="1143000" indent="-228600" eaLnBrk="0" hangingPunct="0">
              <a:spcBef>
                <a:spcPct val="20000"/>
              </a:spcBef>
              <a:buSzPct val="100000"/>
              <a:buChar char="•"/>
              <a:defRPr sz="2400">
                <a:solidFill>
                  <a:schemeClr val="tx1"/>
                </a:solidFill>
                <a:latin typeface="Times New Roman" pitchFamily="18" charset="0"/>
              </a:defRPr>
            </a:lvl3pPr>
            <a:lvl4pPr marL="1600200" indent="-228600" eaLnBrk="0" hangingPunct="0">
              <a:spcBef>
                <a:spcPct val="20000"/>
              </a:spcBef>
              <a:buSzPct val="100000"/>
              <a:buChar char="–"/>
              <a:defRPr sz="2000">
                <a:solidFill>
                  <a:schemeClr val="tx1"/>
                </a:solidFill>
                <a:latin typeface="Times New Roman" pitchFamily="18" charset="0"/>
              </a:defRPr>
            </a:lvl4pPr>
            <a:lvl5pPr marL="2057400" indent="-228600" eaLnBrk="0" hangingPunct="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a:spcBef>
                <a:spcPct val="0"/>
              </a:spcBef>
              <a:buSzTx/>
              <a:buFontTx/>
              <a:buNone/>
            </a:pPr>
            <a:r>
              <a:rPr lang="de-DE" altLang="de-DE" sz="1800" b="1" dirty="0">
                <a:solidFill>
                  <a:srgbClr val="7030A0"/>
                </a:solidFill>
                <a:latin typeface="Arial Narrow" pitchFamily="34" charset="0"/>
              </a:rPr>
              <a:t>Notfallseelsorge im Unstrut-</a:t>
            </a:r>
            <a:r>
              <a:rPr lang="de-DE" altLang="de-DE" sz="1800" b="1" dirty="0" err="1">
                <a:solidFill>
                  <a:srgbClr val="7030A0"/>
                </a:solidFill>
                <a:latin typeface="Arial Narrow" pitchFamily="34" charset="0"/>
              </a:rPr>
              <a:t>Hainich</a:t>
            </a:r>
            <a:r>
              <a:rPr lang="de-DE" altLang="de-DE" sz="1800" b="1" dirty="0">
                <a:solidFill>
                  <a:srgbClr val="7030A0"/>
                </a:solidFill>
                <a:latin typeface="Arial Narrow" pitchFamily="34" charset="0"/>
              </a:rPr>
              <a:t>-Kreis</a:t>
            </a:r>
          </a:p>
        </p:txBody>
      </p:sp>
      <p:pic>
        <p:nvPicPr>
          <p:cNvPr id="3074" name="Picture 2" descr="F:\Diak. Werk\Datensicherung DW vom 06.10.2017\Notfallseelsorge\Bilder\BetreuungNFS-klein.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696825">
            <a:off x="7768139" y="1562408"/>
            <a:ext cx="2744279" cy="1824768"/>
          </a:xfrm>
          <a:prstGeom prst="rect">
            <a:avLst/>
          </a:prstGeom>
          <a:noFill/>
        </p:spPr>
      </p:pic>
      <p:pic>
        <p:nvPicPr>
          <p:cNvPr id="8" name="Grafik 7" descr="DSC_0021.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977017">
            <a:off x="2505341" y="3679831"/>
            <a:ext cx="2954852" cy="2498494"/>
          </a:xfrm>
          <a:prstGeom prst="ellipse">
            <a:avLst/>
          </a:prstGeom>
          <a:ln>
            <a:noFill/>
          </a:ln>
          <a:effectLst>
            <a:softEdge rad="112500"/>
          </a:effectLst>
        </p:spPr>
      </p:pic>
      <p:sp>
        <p:nvSpPr>
          <p:cNvPr id="2" name="Rechteck 1"/>
          <p:cNvSpPr/>
          <p:nvPr/>
        </p:nvSpPr>
        <p:spPr>
          <a:xfrm>
            <a:off x="2375771" y="3460222"/>
            <a:ext cx="3968459" cy="369332"/>
          </a:xfrm>
          <a:prstGeom prst="rect">
            <a:avLst/>
          </a:prstGeom>
        </p:spPr>
        <p:txBody>
          <a:bodyPr wrap="square">
            <a:spAutoFit/>
          </a:bodyPr>
          <a:lstStyle/>
          <a:p>
            <a:pPr algn="ctr"/>
            <a:r>
              <a:rPr lang="de-DE" altLang="de-DE" dirty="0">
                <a:cs typeface="Arial" charset="0"/>
              </a:rPr>
              <a:t>Katastrophenschutzübung</a:t>
            </a:r>
          </a:p>
        </p:txBody>
      </p:sp>
      <p:pic>
        <p:nvPicPr>
          <p:cNvPr id="13" name="Grafik 12" descr="P1000324.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80361">
            <a:off x="8199354" y="3931489"/>
            <a:ext cx="2394385" cy="1920881"/>
          </a:xfrm>
          <a:prstGeom prst="ellipse">
            <a:avLst/>
          </a:prstGeom>
          <a:ln>
            <a:noFill/>
          </a:ln>
          <a:effectLst>
            <a:softEdge rad="112500"/>
          </a:effectLst>
        </p:spPr>
      </p:pic>
      <p:sp>
        <p:nvSpPr>
          <p:cNvPr id="3" name="Rechteck 2"/>
          <p:cNvSpPr/>
          <p:nvPr/>
        </p:nvSpPr>
        <p:spPr>
          <a:xfrm>
            <a:off x="9348458" y="3732624"/>
            <a:ext cx="1160895" cy="369332"/>
          </a:xfrm>
          <a:prstGeom prst="rect">
            <a:avLst/>
          </a:prstGeom>
        </p:spPr>
        <p:txBody>
          <a:bodyPr wrap="none">
            <a:spAutoFit/>
          </a:bodyPr>
          <a:lstStyle/>
          <a:p>
            <a:r>
              <a:rPr lang="de-DE" altLang="de-DE" dirty="0">
                <a:cs typeface="Arial" charset="0"/>
              </a:rPr>
              <a:t>Grillabend</a:t>
            </a:r>
          </a:p>
        </p:txBody>
      </p:sp>
      <p:pic>
        <p:nvPicPr>
          <p:cNvPr id="14" name="Grafik 13" descr="P1020174.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1038667">
            <a:off x="5686888" y="1781178"/>
            <a:ext cx="1847295" cy="2208195"/>
          </a:xfrm>
          <a:prstGeom prst="ellipse">
            <a:avLst/>
          </a:prstGeom>
          <a:ln>
            <a:noFill/>
          </a:ln>
          <a:effectLst>
            <a:softEdge rad="112500"/>
          </a:effectLst>
        </p:spPr>
      </p:pic>
      <p:sp>
        <p:nvSpPr>
          <p:cNvPr id="4" name="Rechteck 3"/>
          <p:cNvSpPr/>
          <p:nvPr/>
        </p:nvSpPr>
        <p:spPr>
          <a:xfrm>
            <a:off x="5755601" y="1555024"/>
            <a:ext cx="1664558" cy="369332"/>
          </a:xfrm>
          <a:prstGeom prst="rect">
            <a:avLst/>
          </a:prstGeom>
        </p:spPr>
        <p:txBody>
          <a:bodyPr wrap="none">
            <a:spAutoFit/>
          </a:bodyPr>
          <a:lstStyle/>
          <a:p>
            <a:pPr algn="ctr"/>
            <a:r>
              <a:rPr lang="de-DE" altLang="de-DE" dirty="0">
                <a:cs typeface="Arial" charset="0"/>
              </a:rPr>
              <a:t>Gedenkandacht</a:t>
            </a:r>
          </a:p>
        </p:txBody>
      </p:sp>
      <p:pic>
        <p:nvPicPr>
          <p:cNvPr id="16" name="Grafik 15" descr="HPIM0013.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589933" y="4208573"/>
            <a:ext cx="2606376" cy="19547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Rechteck 4"/>
          <p:cNvSpPr/>
          <p:nvPr/>
        </p:nvSpPr>
        <p:spPr>
          <a:xfrm>
            <a:off x="5202662" y="3860952"/>
            <a:ext cx="3083665" cy="369332"/>
          </a:xfrm>
          <a:prstGeom prst="rect">
            <a:avLst/>
          </a:prstGeom>
        </p:spPr>
        <p:txBody>
          <a:bodyPr wrap="none">
            <a:spAutoFit/>
          </a:bodyPr>
          <a:lstStyle/>
          <a:p>
            <a:pPr algn="ctr"/>
            <a:r>
              <a:rPr lang="de-DE" altLang="de-DE" dirty="0">
                <a:cs typeface="Arial" charset="0"/>
              </a:rPr>
              <a:t>Weiterbildung und Supervision</a:t>
            </a:r>
          </a:p>
        </p:txBody>
      </p:sp>
    </p:spTree>
    <p:extLst>
      <p:ext uri="{BB962C8B-B14F-4D97-AF65-F5344CB8AC3E}">
        <p14:creationId xmlns:p14="http://schemas.microsoft.com/office/powerpoint/2010/main" val="16391139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rot="10800000" flipH="1" flipV="1">
            <a:off x="1810276" y="260649"/>
            <a:ext cx="988219" cy="6211033"/>
          </a:xfrm>
          <a:prstGeom prst="rect">
            <a:avLst/>
          </a:prstGeom>
          <a:noFill/>
        </p:spPr>
        <p:txBody>
          <a:bodyPr vert="wordArtVert" anchor="ctr">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de-DE" sz="4400" b="1" spc="-300" dirty="0">
                <a:ln w="11430"/>
                <a:solidFill>
                  <a:srgbClr val="7030A0"/>
                </a:solidFill>
                <a:effectLst>
                  <a:outerShdw blurRad="80000" dist="40000" dir="5040000" algn="tl">
                    <a:srgbClr val="000000">
                      <a:alpha val="30000"/>
                    </a:srgbClr>
                  </a:outerShdw>
                </a:effectLst>
              </a:rPr>
              <a:t>DIAKONIE</a:t>
            </a:r>
          </a:p>
        </p:txBody>
      </p:sp>
      <p:sp>
        <p:nvSpPr>
          <p:cNvPr id="20483" name="Horizontaler Bildlauf 7"/>
          <p:cNvSpPr>
            <a:spLocks noChangeArrowheads="1"/>
          </p:cNvSpPr>
          <p:nvPr/>
        </p:nvSpPr>
        <p:spPr bwMode="auto">
          <a:xfrm>
            <a:off x="3000375" y="115889"/>
            <a:ext cx="7488238" cy="1584325"/>
          </a:xfrm>
          <a:prstGeom prst="horizontalScroll">
            <a:avLst>
              <a:gd name="adj" fmla="val 12500"/>
            </a:avLst>
          </a:prstGeom>
          <a:solidFill>
            <a:srgbClr val="E8D1FF"/>
          </a:solidFill>
          <a:ln w="12700" algn="ctr">
            <a:solidFill>
              <a:schemeClr val="tx1"/>
            </a:solidFill>
            <a:round/>
            <a:headEnd/>
            <a:tailEnd/>
          </a:ln>
        </p:spPr>
        <p:txBody>
          <a:bodyPr anchor="ctr"/>
          <a:lstStyle>
            <a:lvl1pPr eaLnBrk="0" hangingPunct="0">
              <a:spcBef>
                <a:spcPct val="20000"/>
              </a:spcBef>
              <a:buSzPct val="100000"/>
              <a:buChar char="•"/>
              <a:defRPr sz="3200">
                <a:solidFill>
                  <a:schemeClr val="tx1"/>
                </a:solidFill>
                <a:latin typeface="Times New Roman" pitchFamily="18" charset="0"/>
              </a:defRPr>
            </a:lvl1pPr>
            <a:lvl2pPr marL="742950" indent="-285750" eaLnBrk="0" hangingPunct="0">
              <a:spcBef>
                <a:spcPct val="20000"/>
              </a:spcBef>
              <a:buSzPct val="100000"/>
              <a:buChar char="–"/>
              <a:defRPr sz="2800">
                <a:solidFill>
                  <a:schemeClr val="tx1"/>
                </a:solidFill>
                <a:latin typeface="Times New Roman" pitchFamily="18" charset="0"/>
              </a:defRPr>
            </a:lvl2pPr>
            <a:lvl3pPr marL="1143000" indent="-228600" eaLnBrk="0" hangingPunct="0">
              <a:spcBef>
                <a:spcPct val="20000"/>
              </a:spcBef>
              <a:buSzPct val="100000"/>
              <a:buChar char="•"/>
              <a:defRPr sz="2400">
                <a:solidFill>
                  <a:schemeClr val="tx1"/>
                </a:solidFill>
                <a:latin typeface="Times New Roman" pitchFamily="18" charset="0"/>
              </a:defRPr>
            </a:lvl3pPr>
            <a:lvl4pPr marL="1600200" indent="-228600" eaLnBrk="0" hangingPunct="0">
              <a:spcBef>
                <a:spcPct val="20000"/>
              </a:spcBef>
              <a:buSzPct val="100000"/>
              <a:buChar char="–"/>
              <a:defRPr sz="2000">
                <a:solidFill>
                  <a:schemeClr val="tx1"/>
                </a:solidFill>
                <a:latin typeface="Times New Roman" pitchFamily="18" charset="0"/>
              </a:defRPr>
            </a:lvl4pPr>
            <a:lvl5pPr marL="2057400" indent="-228600" eaLnBrk="0" hangingPunct="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spcBef>
                <a:spcPct val="0"/>
              </a:spcBef>
              <a:buSzTx/>
              <a:buFontTx/>
              <a:buNone/>
            </a:pPr>
            <a:endParaRPr lang="de-DE" altLang="de-DE" sz="2400"/>
          </a:p>
        </p:txBody>
      </p:sp>
      <p:pic>
        <p:nvPicPr>
          <p:cNvPr id="20484" name="Grafik 8" descr="DW EM Schriftzug.gif"/>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457575" y="568325"/>
            <a:ext cx="68072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Flussdiagramm: Grenzstelle 9"/>
          <p:cNvSpPr>
            <a:spLocks noChangeArrowheads="1"/>
          </p:cNvSpPr>
          <p:nvPr/>
        </p:nvSpPr>
        <p:spPr bwMode="auto">
          <a:xfrm>
            <a:off x="3648076" y="5949281"/>
            <a:ext cx="6911975" cy="792833"/>
          </a:xfrm>
          <a:prstGeom prst="flowChartTerminator">
            <a:avLst/>
          </a:prstGeom>
          <a:solidFill>
            <a:srgbClr val="E8D1FF"/>
          </a:solidFill>
          <a:ln w="12700" algn="ctr">
            <a:solidFill>
              <a:schemeClr val="tx1"/>
            </a:solidFill>
            <a:round/>
            <a:headEnd/>
            <a:tailEnd/>
          </a:ln>
        </p:spPr>
        <p:txBody>
          <a:bodyPr/>
          <a:lstStyle>
            <a:lvl1pPr eaLnBrk="0" hangingPunct="0">
              <a:spcBef>
                <a:spcPct val="20000"/>
              </a:spcBef>
              <a:buSzPct val="100000"/>
              <a:buChar char="•"/>
              <a:defRPr sz="3200">
                <a:solidFill>
                  <a:schemeClr val="tx1"/>
                </a:solidFill>
                <a:latin typeface="Times New Roman" pitchFamily="18" charset="0"/>
              </a:defRPr>
            </a:lvl1pPr>
            <a:lvl2pPr marL="742950" indent="-285750" eaLnBrk="0" hangingPunct="0">
              <a:spcBef>
                <a:spcPct val="20000"/>
              </a:spcBef>
              <a:buSzPct val="100000"/>
              <a:buChar char="–"/>
              <a:defRPr sz="2800">
                <a:solidFill>
                  <a:schemeClr val="tx1"/>
                </a:solidFill>
                <a:latin typeface="Times New Roman" pitchFamily="18" charset="0"/>
              </a:defRPr>
            </a:lvl2pPr>
            <a:lvl3pPr marL="1143000" indent="-228600" eaLnBrk="0" hangingPunct="0">
              <a:spcBef>
                <a:spcPct val="20000"/>
              </a:spcBef>
              <a:buSzPct val="100000"/>
              <a:buChar char="•"/>
              <a:defRPr sz="2400">
                <a:solidFill>
                  <a:schemeClr val="tx1"/>
                </a:solidFill>
                <a:latin typeface="Times New Roman" pitchFamily="18" charset="0"/>
              </a:defRPr>
            </a:lvl3pPr>
            <a:lvl4pPr marL="1600200" indent="-228600" eaLnBrk="0" hangingPunct="0">
              <a:spcBef>
                <a:spcPct val="20000"/>
              </a:spcBef>
              <a:buSzPct val="100000"/>
              <a:buChar char="–"/>
              <a:defRPr sz="2000">
                <a:solidFill>
                  <a:schemeClr val="tx1"/>
                </a:solidFill>
                <a:latin typeface="Times New Roman" pitchFamily="18" charset="0"/>
              </a:defRPr>
            </a:lvl4pPr>
            <a:lvl5pPr marL="2057400" indent="-228600" eaLnBrk="0" hangingPunct="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a:spcBef>
                <a:spcPct val="0"/>
              </a:spcBef>
              <a:buSzTx/>
              <a:buFontTx/>
              <a:buNone/>
            </a:pPr>
            <a:r>
              <a:rPr lang="de-DE" altLang="de-DE" sz="1800" b="1" i="1" dirty="0">
                <a:solidFill>
                  <a:srgbClr val="860000"/>
                </a:solidFill>
                <a:latin typeface="Arial Narrow" pitchFamily="34" charset="0"/>
              </a:rPr>
              <a:t>Beratungsstelle für Eltern-, Kinder u. Jugendliche</a:t>
            </a:r>
          </a:p>
          <a:p>
            <a:pPr algn="ctr">
              <a:spcBef>
                <a:spcPct val="0"/>
              </a:spcBef>
              <a:buSzTx/>
              <a:buFontTx/>
              <a:buNone/>
            </a:pPr>
            <a:r>
              <a:rPr lang="de-DE" altLang="de-DE" sz="1800" b="1" i="1" dirty="0">
                <a:solidFill>
                  <a:srgbClr val="860000"/>
                </a:solidFill>
                <a:latin typeface="Arial Narrow" pitchFamily="34" charset="0"/>
              </a:rPr>
              <a:t>Bergstraße  1 in Bad Langensalza</a:t>
            </a:r>
            <a:endParaRPr lang="de-DE" altLang="de-DE" sz="2000" b="1" i="1" dirty="0">
              <a:solidFill>
                <a:srgbClr val="860000"/>
              </a:solidFill>
              <a:latin typeface="Arial Narrow" pitchFamily="34" charset="0"/>
            </a:endParaRPr>
          </a:p>
        </p:txBody>
      </p:sp>
      <p:pic>
        <p:nvPicPr>
          <p:cNvPr id="2" name="Grafik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38919" y="1295371"/>
            <a:ext cx="2423728" cy="1817796"/>
          </a:xfrm>
          <a:prstGeom prst="ellipse">
            <a:avLst/>
          </a:prstGeom>
          <a:ln>
            <a:noFill/>
          </a:ln>
          <a:effectLst>
            <a:softEdge rad="112500"/>
          </a:effectLst>
        </p:spPr>
      </p:pic>
      <p:pic>
        <p:nvPicPr>
          <p:cNvPr id="5122"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65017" y="1139174"/>
            <a:ext cx="2429478" cy="1366582"/>
          </a:xfrm>
          <a:prstGeom prst="rect">
            <a:avLst/>
          </a:prstGeom>
          <a:noFill/>
          <a:ln w="9525">
            <a:noFill/>
            <a:miter lim="800000"/>
            <a:headEnd/>
            <a:tailEnd/>
          </a:ln>
          <a:effectLst/>
        </p:spPr>
      </p:pic>
      <p:pic>
        <p:nvPicPr>
          <p:cNvPr id="11" name="Grafik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684577" y="1594045"/>
            <a:ext cx="2387380" cy="1625290"/>
          </a:xfrm>
          <a:prstGeom prst="roundRect">
            <a:avLst>
              <a:gd name="adj" fmla="val 16667"/>
            </a:avLst>
          </a:prstGeom>
          <a:ln w="28575">
            <a:solidFill>
              <a:srgbClr val="7030A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Rechteck 4"/>
          <p:cNvSpPr/>
          <p:nvPr/>
        </p:nvSpPr>
        <p:spPr>
          <a:xfrm>
            <a:off x="6018389" y="3252595"/>
            <a:ext cx="1655325" cy="369332"/>
          </a:xfrm>
          <a:prstGeom prst="rect">
            <a:avLst/>
          </a:prstGeom>
        </p:spPr>
        <p:txBody>
          <a:bodyPr wrap="none">
            <a:spAutoFit/>
          </a:bodyPr>
          <a:lstStyle/>
          <a:p>
            <a:pPr eaLnBrk="1" hangingPunct="1"/>
            <a:r>
              <a:rPr lang="de-DE" altLang="de-DE" dirty="0">
                <a:cs typeface="Arial" charset="0"/>
              </a:rPr>
              <a:t>Therapiestunde</a:t>
            </a:r>
          </a:p>
        </p:txBody>
      </p:sp>
      <p:pic>
        <p:nvPicPr>
          <p:cNvPr id="13" name="Grafik 12" descr="Entspannung.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25481" y="3252595"/>
            <a:ext cx="2306227" cy="1644438"/>
          </a:xfrm>
          <a:prstGeom prst="roundRect">
            <a:avLst>
              <a:gd name="adj" fmla="val 16667"/>
            </a:avLst>
          </a:prstGeom>
          <a:ln w="28575">
            <a:solidFill>
              <a:srgbClr val="7030A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hteck 6"/>
          <p:cNvSpPr/>
          <p:nvPr/>
        </p:nvSpPr>
        <p:spPr>
          <a:xfrm>
            <a:off x="8175011" y="4851795"/>
            <a:ext cx="2289601" cy="369332"/>
          </a:xfrm>
          <a:prstGeom prst="rect">
            <a:avLst/>
          </a:prstGeom>
        </p:spPr>
        <p:txBody>
          <a:bodyPr wrap="none">
            <a:spAutoFit/>
          </a:bodyPr>
          <a:lstStyle/>
          <a:p>
            <a:r>
              <a:rPr lang="de-DE" altLang="de-DE" dirty="0">
                <a:cs typeface="Arial" charset="0"/>
              </a:rPr>
              <a:t>Entspannungstherapie</a:t>
            </a:r>
          </a:p>
        </p:txBody>
      </p:sp>
      <p:pic>
        <p:nvPicPr>
          <p:cNvPr id="15" name="Grafik 14" descr="SNV81917.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64031" y="2775786"/>
            <a:ext cx="2355905" cy="1766929"/>
          </a:xfrm>
          <a:prstGeom prst="roundRect">
            <a:avLst>
              <a:gd name="adj" fmla="val 16667"/>
            </a:avLst>
          </a:prstGeom>
          <a:ln w="28575">
            <a:solidFill>
              <a:srgbClr val="7030A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echteck 7"/>
          <p:cNvSpPr/>
          <p:nvPr/>
        </p:nvSpPr>
        <p:spPr>
          <a:xfrm>
            <a:off x="3249376" y="4505873"/>
            <a:ext cx="1968103" cy="369332"/>
          </a:xfrm>
          <a:prstGeom prst="rect">
            <a:avLst/>
          </a:prstGeom>
        </p:spPr>
        <p:txBody>
          <a:bodyPr wrap="none">
            <a:spAutoFit/>
          </a:bodyPr>
          <a:lstStyle/>
          <a:p>
            <a:r>
              <a:rPr lang="de-DE" altLang="de-DE" dirty="0">
                <a:cs typeface="Arial" charset="0"/>
              </a:rPr>
              <a:t>Beratungsgespräch</a:t>
            </a:r>
          </a:p>
        </p:txBody>
      </p:sp>
      <p:pic>
        <p:nvPicPr>
          <p:cNvPr id="17" name="Grafik 16" descr="SNV81975.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16610" y="3760982"/>
            <a:ext cx="2348882" cy="1761662"/>
          </a:xfrm>
          <a:prstGeom prst="roundRect">
            <a:avLst>
              <a:gd name="adj" fmla="val 16667"/>
            </a:avLst>
          </a:prstGeom>
          <a:ln w="28575">
            <a:solidFill>
              <a:srgbClr val="7030A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hteck 8"/>
          <p:cNvSpPr/>
          <p:nvPr/>
        </p:nvSpPr>
        <p:spPr>
          <a:xfrm>
            <a:off x="6116652" y="5522644"/>
            <a:ext cx="1516697" cy="369332"/>
          </a:xfrm>
          <a:prstGeom prst="rect">
            <a:avLst/>
          </a:prstGeom>
        </p:spPr>
        <p:txBody>
          <a:bodyPr wrap="none">
            <a:spAutoFit/>
          </a:bodyPr>
          <a:lstStyle/>
          <a:p>
            <a:pPr eaLnBrk="1" hangingPunct="1"/>
            <a:r>
              <a:rPr lang="de-DE" altLang="de-DE" dirty="0">
                <a:cs typeface="Arial" charset="0"/>
              </a:rPr>
              <a:t>Weltkindertag</a:t>
            </a:r>
          </a:p>
        </p:txBody>
      </p:sp>
    </p:spTree>
    <p:extLst>
      <p:ext uri="{BB962C8B-B14F-4D97-AF65-F5344CB8AC3E}">
        <p14:creationId xmlns:p14="http://schemas.microsoft.com/office/powerpoint/2010/main" val="26899968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rot="10800000" flipH="1" flipV="1">
            <a:off x="1810276" y="260649"/>
            <a:ext cx="988219" cy="6211033"/>
          </a:xfrm>
          <a:prstGeom prst="rect">
            <a:avLst/>
          </a:prstGeom>
          <a:noFill/>
        </p:spPr>
        <p:txBody>
          <a:bodyPr vert="wordArtVert" anchor="ctr">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de-DE" sz="4400" b="1" spc="-300" dirty="0">
                <a:ln w="11430"/>
                <a:solidFill>
                  <a:srgbClr val="7030A0"/>
                </a:solidFill>
                <a:effectLst>
                  <a:outerShdw blurRad="80000" dist="40000" dir="5040000" algn="tl">
                    <a:srgbClr val="000000">
                      <a:alpha val="30000"/>
                    </a:srgbClr>
                  </a:outerShdw>
                </a:effectLst>
              </a:rPr>
              <a:t>DIAKONIE</a:t>
            </a:r>
          </a:p>
        </p:txBody>
      </p:sp>
      <p:sp>
        <p:nvSpPr>
          <p:cNvPr id="22531" name="Horizontaler Bildlauf 7"/>
          <p:cNvSpPr>
            <a:spLocks noChangeArrowheads="1"/>
          </p:cNvSpPr>
          <p:nvPr/>
        </p:nvSpPr>
        <p:spPr bwMode="auto">
          <a:xfrm>
            <a:off x="3000375" y="115889"/>
            <a:ext cx="7488238" cy="1584325"/>
          </a:xfrm>
          <a:prstGeom prst="horizontalScroll">
            <a:avLst>
              <a:gd name="adj" fmla="val 12500"/>
            </a:avLst>
          </a:prstGeom>
          <a:solidFill>
            <a:srgbClr val="E8D1FF"/>
          </a:solidFill>
          <a:ln w="12700" algn="ctr">
            <a:solidFill>
              <a:schemeClr val="tx1"/>
            </a:solidFill>
            <a:round/>
            <a:headEnd/>
            <a:tailEnd/>
          </a:ln>
        </p:spPr>
        <p:txBody>
          <a:bodyPr anchor="ctr"/>
          <a:lstStyle>
            <a:lvl1pPr eaLnBrk="0" hangingPunct="0">
              <a:spcBef>
                <a:spcPct val="20000"/>
              </a:spcBef>
              <a:buSzPct val="100000"/>
              <a:buChar char="•"/>
              <a:defRPr sz="3200">
                <a:solidFill>
                  <a:schemeClr val="tx1"/>
                </a:solidFill>
                <a:latin typeface="Times New Roman" pitchFamily="18" charset="0"/>
              </a:defRPr>
            </a:lvl1pPr>
            <a:lvl2pPr marL="742950" indent="-285750" eaLnBrk="0" hangingPunct="0">
              <a:spcBef>
                <a:spcPct val="20000"/>
              </a:spcBef>
              <a:buSzPct val="100000"/>
              <a:buChar char="–"/>
              <a:defRPr sz="2800">
                <a:solidFill>
                  <a:schemeClr val="tx1"/>
                </a:solidFill>
                <a:latin typeface="Times New Roman" pitchFamily="18" charset="0"/>
              </a:defRPr>
            </a:lvl2pPr>
            <a:lvl3pPr marL="1143000" indent="-228600" eaLnBrk="0" hangingPunct="0">
              <a:spcBef>
                <a:spcPct val="20000"/>
              </a:spcBef>
              <a:buSzPct val="100000"/>
              <a:buChar char="•"/>
              <a:defRPr sz="2400">
                <a:solidFill>
                  <a:schemeClr val="tx1"/>
                </a:solidFill>
                <a:latin typeface="Times New Roman" pitchFamily="18" charset="0"/>
              </a:defRPr>
            </a:lvl3pPr>
            <a:lvl4pPr marL="1600200" indent="-228600" eaLnBrk="0" hangingPunct="0">
              <a:spcBef>
                <a:spcPct val="20000"/>
              </a:spcBef>
              <a:buSzPct val="100000"/>
              <a:buChar char="–"/>
              <a:defRPr sz="2000">
                <a:solidFill>
                  <a:schemeClr val="tx1"/>
                </a:solidFill>
                <a:latin typeface="Times New Roman" pitchFamily="18" charset="0"/>
              </a:defRPr>
            </a:lvl4pPr>
            <a:lvl5pPr marL="2057400" indent="-228600" eaLnBrk="0" hangingPunct="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spcBef>
                <a:spcPct val="0"/>
              </a:spcBef>
              <a:buSzTx/>
              <a:buFontTx/>
              <a:buNone/>
            </a:pPr>
            <a:endParaRPr lang="de-DE" altLang="de-DE" sz="2400"/>
          </a:p>
        </p:txBody>
      </p:sp>
      <p:pic>
        <p:nvPicPr>
          <p:cNvPr id="22532" name="Grafik 8" descr="DW EM Schriftzug.gif"/>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457575" y="568325"/>
            <a:ext cx="68072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fik 11"/>
          <p:cNvPicPr/>
          <p:nvPr/>
        </p:nvPicPr>
        <p:blipFill>
          <a:blip r:embed="rId3" cstate="screen">
            <a:extLst>
              <a:ext uri="{28A0092B-C50C-407E-A947-70E740481C1C}">
                <a14:useLocalDpi xmlns:a14="http://schemas.microsoft.com/office/drawing/2010/main"/>
              </a:ext>
            </a:extLst>
          </a:blip>
          <a:stretch>
            <a:fillRect/>
          </a:stretch>
        </p:blipFill>
        <p:spPr bwMode="auto">
          <a:xfrm>
            <a:off x="3000375" y="1228725"/>
            <a:ext cx="2528310" cy="1654332"/>
          </a:xfrm>
          <a:prstGeom prst="rect">
            <a:avLst/>
          </a:prstGeom>
          <a:solidFill>
            <a:srgbClr val="FFFFFF">
              <a:shade val="85000"/>
            </a:srgbClr>
          </a:solidFill>
          <a:ln w="190500" cap="sq">
            <a:solidFill>
              <a:srgbClr val="FFFFFF"/>
            </a:solidFill>
            <a:miter lim="800000"/>
          </a:ln>
          <a:effectLst>
            <a:glow rad="228600">
              <a:schemeClr val="accent5">
                <a:satMod val="175000"/>
                <a:alpha val="40000"/>
              </a:schemeClr>
            </a:glow>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2534" name="Flussdiagramm: Grenzstelle 15"/>
          <p:cNvSpPr>
            <a:spLocks noChangeArrowheads="1"/>
          </p:cNvSpPr>
          <p:nvPr/>
        </p:nvSpPr>
        <p:spPr bwMode="auto">
          <a:xfrm>
            <a:off x="3881388" y="6147831"/>
            <a:ext cx="6410325" cy="647700"/>
          </a:xfrm>
          <a:prstGeom prst="flowChartTerminator">
            <a:avLst/>
          </a:prstGeom>
          <a:solidFill>
            <a:srgbClr val="E8D1FF"/>
          </a:solidFill>
          <a:ln w="12700" algn="ctr">
            <a:solidFill>
              <a:schemeClr val="tx1"/>
            </a:solidFill>
            <a:round/>
            <a:headEnd/>
            <a:tailEnd/>
          </a:ln>
        </p:spPr>
        <p:txBody>
          <a:bodyPr/>
          <a:lstStyle>
            <a:lvl1pPr eaLnBrk="0" hangingPunct="0">
              <a:spcBef>
                <a:spcPct val="20000"/>
              </a:spcBef>
              <a:buSzPct val="100000"/>
              <a:buChar char="•"/>
              <a:defRPr sz="3200">
                <a:solidFill>
                  <a:schemeClr val="tx1"/>
                </a:solidFill>
                <a:latin typeface="Times New Roman" pitchFamily="18" charset="0"/>
              </a:defRPr>
            </a:lvl1pPr>
            <a:lvl2pPr marL="742950" indent="-285750" eaLnBrk="0" hangingPunct="0">
              <a:spcBef>
                <a:spcPct val="20000"/>
              </a:spcBef>
              <a:buSzPct val="100000"/>
              <a:buChar char="–"/>
              <a:defRPr sz="2800">
                <a:solidFill>
                  <a:schemeClr val="tx1"/>
                </a:solidFill>
                <a:latin typeface="Times New Roman" pitchFamily="18" charset="0"/>
              </a:defRPr>
            </a:lvl2pPr>
            <a:lvl3pPr marL="1143000" indent="-228600" eaLnBrk="0" hangingPunct="0">
              <a:spcBef>
                <a:spcPct val="20000"/>
              </a:spcBef>
              <a:buSzPct val="100000"/>
              <a:buChar char="•"/>
              <a:defRPr sz="2400">
                <a:solidFill>
                  <a:schemeClr val="tx1"/>
                </a:solidFill>
                <a:latin typeface="Times New Roman" pitchFamily="18" charset="0"/>
              </a:defRPr>
            </a:lvl3pPr>
            <a:lvl4pPr marL="1600200" indent="-228600" eaLnBrk="0" hangingPunct="0">
              <a:spcBef>
                <a:spcPct val="20000"/>
              </a:spcBef>
              <a:buSzPct val="100000"/>
              <a:buChar char="–"/>
              <a:defRPr sz="2000">
                <a:solidFill>
                  <a:schemeClr val="tx1"/>
                </a:solidFill>
                <a:latin typeface="Times New Roman" pitchFamily="18" charset="0"/>
              </a:defRPr>
            </a:lvl4pPr>
            <a:lvl5pPr marL="2057400" indent="-228600" eaLnBrk="0" hangingPunct="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a:spcBef>
                <a:spcPct val="0"/>
              </a:spcBef>
              <a:buSzTx/>
              <a:buFontTx/>
              <a:buNone/>
            </a:pPr>
            <a:r>
              <a:rPr lang="de-DE" altLang="de-DE" sz="2000" b="1" dirty="0">
                <a:solidFill>
                  <a:srgbClr val="7030A0"/>
                </a:solidFill>
                <a:latin typeface="Arial Narrow" pitchFamily="34" charset="0"/>
              </a:rPr>
              <a:t>Regionalstelle, Konrad-Martin-Straße 144 in Leinefelde</a:t>
            </a:r>
            <a:endParaRPr lang="de-DE" altLang="de-DE" sz="2000" dirty="0">
              <a:solidFill>
                <a:srgbClr val="7030A0"/>
              </a:solidFill>
            </a:endParaRPr>
          </a:p>
        </p:txBody>
      </p:sp>
      <p:pic>
        <p:nvPicPr>
          <p:cNvPr id="7" name="Grafik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66297" y="1319282"/>
            <a:ext cx="2222316" cy="1666737"/>
          </a:xfrm>
          <a:prstGeom prst="rect">
            <a:avLst/>
          </a:prstGeom>
          <a:ln>
            <a:noFill/>
          </a:ln>
          <a:effectLst>
            <a:softEdge rad="112500"/>
          </a:effectLst>
        </p:spPr>
      </p:pic>
      <p:pic>
        <p:nvPicPr>
          <p:cNvPr id="8" name="Grafik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56880" y="2068239"/>
            <a:ext cx="2664718" cy="1998539"/>
          </a:xfrm>
          <a:prstGeom prst="rect">
            <a:avLst/>
          </a:prstGeom>
          <a:ln>
            <a:noFill/>
          </a:ln>
          <a:effectLst>
            <a:softEdge rad="112500"/>
          </a:effectLst>
        </p:spPr>
      </p:pic>
      <p:sp>
        <p:nvSpPr>
          <p:cNvPr id="2" name="Rechteck 1"/>
          <p:cNvSpPr/>
          <p:nvPr/>
        </p:nvSpPr>
        <p:spPr>
          <a:xfrm>
            <a:off x="7086550" y="2959727"/>
            <a:ext cx="4572000" cy="646331"/>
          </a:xfrm>
          <a:prstGeom prst="rect">
            <a:avLst/>
          </a:prstGeom>
        </p:spPr>
        <p:txBody>
          <a:bodyPr>
            <a:spAutoFit/>
          </a:bodyPr>
          <a:lstStyle/>
          <a:p>
            <a:pPr algn="ctr">
              <a:defRPr/>
            </a:pPr>
            <a:r>
              <a:rPr lang="de-DE" dirty="0"/>
              <a:t>Begegnungsnachmittage</a:t>
            </a:r>
          </a:p>
          <a:p>
            <a:pPr algn="ctr">
              <a:defRPr/>
            </a:pPr>
            <a:r>
              <a:rPr lang="de-DE" dirty="0"/>
              <a:t>Besuchsdienste</a:t>
            </a:r>
            <a:endParaRPr lang="de-DE" sz="1600" dirty="0"/>
          </a:p>
        </p:txBody>
      </p:sp>
      <p:pic>
        <p:nvPicPr>
          <p:cNvPr id="10" name="Picture 3" descr="F:\Diak. Werk\Datensicherung DW vom 06.10.2017\Bildarchiv\Bilder aus Diakonieboten\Ausgabe 45\20161116_181302.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00376" y="4149080"/>
            <a:ext cx="2660731" cy="1461362"/>
          </a:xfrm>
          <a:prstGeom prst="rect">
            <a:avLst/>
          </a:prstGeom>
          <a:noFill/>
        </p:spPr>
      </p:pic>
      <p:pic>
        <p:nvPicPr>
          <p:cNvPr id="11" name="Picture 2" descr="F:\Diak. Werk\Datensicherung DW vom 06.10.2017\Bildarchiv\Bilder aus Diakonieboten\Ausgabe 45\Begegnungsnachmittag mit Vortrag  zu Afghanistan..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317372" y="3937654"/>
            <a:ext cx="2255766" cy="1691748"/>
          </a:xfrm>
          <a:prstGeom prst="rect">
            <a:avLst/>
          </a:prstGeom>
          <a:noFill/>
        </p:spPr>
      </p:pic>
      <p:sp>
        <p:nvSpPr>
          <p:cNvPr id="3" name="Rechteck 2"/>
          <p:cNvSpPr/>
          <p:nvPr/>
        </p:nvSpPr>
        <p:spPr>
          <a:xfrm>
            <a:off x="6777503" y="5629403"/>
            <a:ext cx="4572000" cy="584775"/>
          </a:xfrm>
          <a:prstGeom prst="rect">
            <a:avLst/>
          </a:prstGeom>
        </p:spPr>
        <p:txBody>
          <a:bodyPr>
            <a:spAutoFit/>
          </a:bodyPr>
          <a:lstStyle/>
          <a:p>
            <a:pPr algn="ctr">
              <a:defRPr/>
            </a:pPr>
            <a:r>
              <a:rPr lang="de-DE" sz="1600" dirty="0"/>
              <a:t>Flüchtlings- und </a:t>
            </a:r>
            <a:r>
              <a:rPr lang="de-DE" sz="1600" dirty="0" err="1"/>
              <a:t>Intergrationsarbeit</a:t>
            </a:r>
            <a:r>
              <a:rPr lang="de-DE" sz="1600" dirty="0"/>
              <a:t> </a:t>
            </a:r>
          </a:p>
          <a:p>
            <a:pPr algn="ctr">
              <a:defRPr/>
            </a:pPr>
            <a:r>
              <a:rPr lang="de-DE" sz="1600" dirty="0"/>
              <a:t>im Landkreis Eichsfeld</a:t>
            </a:r>
          </a:p>
        </p:txBody>
      </p:sp>
      <p:pic>
        <p:nvPicPr>
          <p:cNvPr id="13" name="Picture 4" descr="F:\Diak. Werk\Datensicherung DW vom 06.10.2017\Bildarchiv\Bilder aus Diakonieboten\Ausgabe 45\20170228_144133_resized.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845762" y="4266344"/>
            <a:ext cx="2130581" cy="1198452"/>
          </a:xfrm>
          <a:prstGeom prst="rect">
            <a:avLst/>
          </a:prstGeom>
          <a:noFill/>
          <a:scene3d>
            <a:camera prst="orthographicFront"/>
            <a:lightRig rig="threePt" dir="t"/>
          </a:scene3d>
          <a:sp3d>
            <a:bevelT/>
          </a:sp3d>
        </p:spPr>
      </p:pic>
      <p:sp>
        <p:nvSpPr>
          <p:cNvPr id="4" name="Rechteck 3"/>
          <p:cNvSpPr/>
          <p:nvPr/>
        </p:nvSpPr>
        <p:spPr>
          <a:xfrm>
            <a:off x="3234081" y="3420447"/>
            <a:ext cx="1977273" cy="646331"/>
          </a:xfrm>
          <a:prstGeom prst="rect">
            <a:avLst/>
          </a:prstGeom>
        </p:spPr>
        <p:txBody>
          <a:bodyPr wrap="none">
            <a:spAutoFit/>
          </a:bodyPr>
          <a:lstStyle/>
          <a:p>
            <a:pPr algn="ctr">
              <a:defRPr/>
            </a:pPr>
            <a:r>
              <a:rPr lang="de-DE" dirty="0"/>
              <a:t>Projekte, Vorträge,</a:t>
            </a:r>
          </a:p>
          <a:p>
            <a:pPr algn="ctr">
              <a:defRPr/>
            </a:pPr>
            <a:r>
              <a:rPr lang="de-DE" dirty="0"/>
              <a:t> Ehrenamtsagentur</a:t>
            </a:r>
            <a:endParaRPr lang="de-DE" sz="1600" dirty="0"/>
          </a:p>
        </p:txBody>
      </p:sp>
    </p:spTree>
    <p:extLst>
      <p:ext uri="{BB962C8B-B14F-4D97-AF65-F5344CB8AC3E}">
        <p14:creationId xmlns:p14="http://schemas.microsoft.com/office/powerpoint/2010/main" val="31637823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rot="10800000" flipH="1" flipV="1">
            <a:off x="1810276" y="260649"/>
            <a:ext cx="988219" cy="6211033"/>
          </a:xfrm>
          <a:prstGeom prst="rect">
            <a:avLst/>
          </a:prstGeom>
          <a:noFill/>
        </p:spPr>
        <p:txBody>
          <a:bodyPr vert="wordArtVert" anchor="ctr">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de-DE" sz="4400" b="1" spc="-300" dirty="0">
                <a:ln w="11430"/>
                <a:solidFill>
                  <a:srgbClr val="7030A0"/>
                </a:solidFill>
                <a:effectLst>
                  <a:outerShdw blurRad="80000" dist="40000" dir="5040000" algn="tl">
                    <a:srgbClr val="000000">
                      <a:alpha val="30000"/>
                    </a:srgbClr>
                  </a:outerShdw>
                </a:effectLst>
              </a:rPr>
              <a:t>DIAKONIE</a:t>
            </a:r>
          </a:p>
        </p:txBody>
      </p:sp>
      <p:sp>
        <p:nvSpPr>
          <p:cNvPr id="24579" name="Horizontaler Bildlauf 7"/>
          <p:cNvSpPr>
            <a:spLocks noChangeArrowheads="1"/>
          </p:cNvSpPr>
          <p:nvPr/>
        </p:nvSpPr>
        <p:spPr bwMode="auto">
          <a:xfrm>
            <a:off x="3000375" y="115889"/>
            <a:ext cx="7488238" cy="1584325"/>
          </a:xfrm>
          <a:prstGeom prst="horizontalScroll">
            <a:avLst>
              <a:gd name="adj" fmla="val 12500"/>
            </a:avLst>
          </a:prstGeom>
          <a:solidFill>
            <a:srgbClr val="E8D1FF"/>
          </a:solidFill>
          <a:ln w="12700" algn="ctr">
            <a:solidFill>
              <a:schemeClr val="tx1"/>
            </a:solidFill>
            <a:round/>
            <a:headEnd/>
            <a:tailEnd/>
          </a:ln>
        </p:spPr>
        <p:txBody>
          <a:bodyPr anchor="ctr"/>
          <a:lstStyle>
            <a:lvl1pPr eaLnBrk="0" hangingPunct="0">
              <a:spcBef>
                <a:spcPct val="20000"/>
              </a:spcBef>
              <a:buSzPct val="100000"/>
              <a:buChar char="•"/>
              <a:defRPr sz="3200">
                <a:solidFill>
                  <a:schemeClr val="tx1"/>
                </a:solidFill>
                <a:latin typeface="Times New Roman" pitchFamily="18" charset="0"/>
              </a:defRPr>
            </a:lvl1pPr>
            <a:lvl2pPr marL="742950" indent="-285750" eaLnBrk="0" hangingPunct="0">
              <a:spcBef>
                <a:spcPct val="20000"/>
              </a:spcBef>
              <a:buSzPct val="100000"/>
              <a:buChar char="–"/>
              <a:defRPr sz="2800">
                <a:solidFill>
                  <a:schemeClr val="tx1"/>
                </a:solidFill>
                <a:latin typeface="Times New Roman" pitchFamily="18" charset="0"/>
              </a:defRPr>
            </a:lvl2pPr>
            <a:lvl3pPr marL="1143000" indent="-228600" eaLnBrk="0" hangingPunct="0">
              <a:spcBef>
                <a:spcPct val="20000"/>
              </a:spcBef>
              <a:buSzPct val="100000"/>
              <a:buChar char="•"/>
              <a:defRPr sz="2400">
                <a:solidFill>
                  <a:schemeClr val="tx1"/>
                </a:solidFill>
                <a:latin typeface="Times New Roman" pitchFamily="18" charset="0"/>
              </a:defRPr>
            </a:lvl3pPr>
            <a:lvl4pPr marL="1600200" indent="-228600" eaLnBrk="0" hangingPunct="0">
              <a:spcBef>
                <a:spcPct val="20000"/>
              </a:spcBef>
              <a:buSzPct val="100000"/>
              <a:buChar char="–"/>
              <a:defRPr sz="2000">
                <a:solidFill>
                  <a:schemeClr val="tx1"/>
                </a:solidFill>
                <a:latin typeface="Times New Roman" pitchFamily="18" charset="0"/>
              </a:defRPr>
            </a:lvl4pPr>
            <a:lvl5pPr marL="2057400" indent="-228600" eaLnBrk="0" hangingPunct="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spcBef>
                <a:spcPct val="0"/>
              </a:spcBef>
              <a:buSzTx/>
              <a:buFontTx/>
              <a:buNone/>
            </a:pPr>
            <a:endParaRPr lang="de-DE" altLang="de-DE" sz="2400"/>
          </a:p>
        </p:txBody>
      </p:sp>
      <p:pic>
        <p:nvPicPr>
          <p:cNvPr id="24580" name="Grafik 8" descr="DW EM Schriftzug.gif"/>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457575" y="568325"/>
            <a:ext cx="68072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Flussdiagramm: Grenzstelle 9"/>
          <p:cNvSpPr>
            <a:spLocks noChangeArrowheads="1"/>
          </p:cNvSpPr>
          <p:nvPr/>
        </p:nvSpPr>
        <p:spPr bwMode="auto">
          <a:xfrm>
            <a:off x="3935761" y="6093297"/>
            <a:ext cx="6048797" cy="504825"/>
          </a:xfrm>
          <a:prstGeom prst="flowChartTerminator">
            <a:avLst/>
          </a:prstGeom>
          <a:solidFill>
            <a:srgbClr val="E8D1FF"/>
          </a:solidFill>
          <a:ln w="12700" algn="ctr">
            <a:solidFill>
              <a:schemeClr val="tx1"/>
            </a:solidFill>
            <a:round/>
            <a:headEnd/>
            <a:tailEnd/>
          </a:ln>
        </p:spPr>
        <p:txBody>
          <a:bodyPr/>
          <a:lstStyle>
            <a:lvl1pPr eaLnBrk="0" hangingPunct="0">
              <a:spcBef>
                <a:spcPct val="20000"/>
              </a:spcBef>
              <a:buSzPct val="100000"/>
              <a:buChar char="•"/>
              <a:defRPr sz="3200">
                <a:solidFill>
                  <a:schemeClr val="tx1"/>
                </a:solidFill>
                <a:latin typeface="Times New Roman" pitchFamily="18" charset="0"/>
              </a:defRPr>
            </a:lvl1pPr>
            <a:lvl2pPr marL="742950" indent="-285750" eaLnBrk="0" hangingPunct="0">
              <a:spcBef>
                <a:spcPct val="20000"/>
              </a:spcBef>
              <a:buSzPct val="100000"/>
              <a:buChar char="–"/>
              <a:defRPr sz="2800">
                <a:solidFill>
                  <a:schemeClr val="tx1"/>
                </a:solidFill>
                <a:latin typeface="Times New Roman" pitchFamily="18" charset="0"/>
              </a:defRPr>
            </a:lvl2pPr>
            <a:lvl3pPr marL="1143000" indent="-228600" eaLnBrk="0" hangingPunct="0">
              <a:spcBef>
                <a:spcPct val="20000"/>
              </a:spcBef>
              <a:buSzPct val="100000"/>
              <a:buChar char="•"/>
              <a:defRPr sz="2400">
                <a:solidFill>
                  <a:schemeClr val="tx1"/>
                </a:solidFill>
                <a:latin typeface="Times New Roman" pitchFamily="18" charset="0"/>
              </a:defRPr>
            </a:lvl3pPr>
            <a:lvl4pPr marL="1600200" indent="-228600" eaLnBrk="0" hangingPunct="0">
              <a:spcBef>
                <a:spcPct val="20000"/>
              </a:spcBef>
              <a:buSzPct val="100000"/>
              <a:buChar char="–"/>
              <a:defRPr sz="2000">
                <a:solidFill>
                  <a:schemeClr val="tx1"/>
                </a:solidFill>
                <a:latin typeface="Times New Roman" pitchFamily="18" charset="0"/>
              </a:defRPr>
            </a:lvl4pPr>
            <a:lvl5pPr marL="2057400" indent="-228600" eaLnBrk="0" hangingPunct="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spcBef>
                <a:spcPct val="0"/>
              </a:spcBef>
              <a:buSzTx/>
              <a:buFontTx/>
              <a:buNone/>
            </a:pPr>
            <a:r>
              <a:rPr lang="de-DE" altLang="de-DE" sz="1800" b="1" i="1" dirty="0">
                <a:solidFill>
                  <a:srgbClr val="860000"/>
                </a:solidFill>
                <a:latin typeface="Arial Narrow" pitchFamily="34" charset="0"/>
              </a:rPr>
              <a:t>Betreutes Jugendwohnen, Bachstraße 2 in Leinefelde</a:t>
            </a:r>
            <a:endParaRPr lang="de-DE" altLang="de-DE" sz="2000" b="1" i="1" dirty="0">
              <a:solidFill>
                <a:srgbClr val="860000"/>
              </a:solidFill>
              <a:latin typeface="Arial Narrow" pitchFamily="34" charset="0"/>
            </a:endParaRPr>
          </a:p>
        </p:txBody>
      </p:sp>
      <p:pic>
        <p:nvPicPr>
          <p:cNvPr id="2" name="Grafik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72038" y="1709739"/>
            <a:ext cx="2495550" cy="1404937"/>
          </a:xfrm>
          <a:prstGeom prst="rect">
            <a:avLst/>
          </a:prstGeom>
          <a:solidFill>
            <a:schemeClr val="bg1">
              <a:lumMod val="60000"/>
              <a:lumOff val="40000"/>
            </a:schemeClr>
          </a:solidFill>
          <a:ln>
            <a:noFill/>
          </a:ln>
          <a:effectLst>
            <a:outerShdw blurRad="292100" dist="139700" dir="2700000" algn="tl" rotWithShape="0">
              <a:srgbClr val="333333">
                <a:alpha val="65000"/>
              </a:srgbClr>
            </a:outerShdw>
          </a:effectLst>
        </p:spPr>
      </p:pic>
      <p:pic>
        <p:nvPicPr>
          <p:cNvPr id="3" name="Grafik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89314" y="1839913"/>
            <a:ext cx="1296987" cy="2303462"/>
          </a:xfrm>
          <a:prstGeom prst="rect">
            <a:avLst/>
          </a:prstGeom>
          <a:ln>
            <a:noFill/>
          </a:ln>
          <a:effectLst>
            <a:outerShdw blurRad="292100" dist="139700" dir="2700000" algn="tl" rotWithShape="0">
              <a:srgbClr val="333333">
                <a:alpha val="65000"/>
              </a:srgbClr>
            </a:outerShdw>
          </a:effectLst>
        </p:spPr>
      </p:pic>
      <p:pic>
        <p:nvPicPr>
          <p:cNvPr id="4" name="Grafik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73975" y="1709738"/>
            <a:ext cx="2495550" cy="1663700"/>
          </a:xfrm>
          <a:prstGeom prst="rect">
            <a:avLst/>
          </a:prstGeom>
          <a:ln>
            <a:noFill/>
          </a:ln>
          <a:effectLst>
            <a:outerShdw blurRad="292100" dist="139700" dir="2700000" algn="tl" rotWithShape="0">
              <a:srgbClr val="333333">
                <a:alpha val="65000"/>
              </a:srgbClr>
            </a:outerShdw>
          </a:effectLst>
        </p:spPr>
      </p:pic>
      <p:pic>
        <p:nvPicPr>
          <p:cNvPr id="7" name="Grafik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00675" y="3311525"/>
            <a:ext cx="2495550" cy="1663700"/>
          </a:xfrm>
          <a:prstGeom prst="rect">
            <a:avLst/>
          </a:prstGeom>
          <a:ln>
            <a:noFill/>
          </a:ln>
          <a:effectLst>
            <a:outerShdw blurRad="292100" dist="139700" dir="2700000" algn="tl" rotWithShape="0">
              <a:srgbClr val="333333">
                <a:alpha val="65000"/>
              </a:srgbClr>
            </a:outerShdw>
          </a:effectLst>
        </p:spPr>
      </p:pic>
      <p:pic>
        <p:nvPicPr>
          <p:cNvPr id="5" name="Grafik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35350" y="4365625"/>
            <a:ext cx="2495550" cy="1663700"/>
          </a:xfrm>
          <a:prstGeom prst="rect">
            <a:avLst/>
          </a:prstGeom>
          <a:ln>
            <a:noFill/>
          </a:ln>
          <a:effectLst>
            <a:outerShdw blurRad="292100" dist="139700" dir="2700000" algn="tl" rotWithShape="0">
              <a:srgbClr val="333333">
                <a:alpha val="65000"/>
              </a:srgbClr>
            </a:outerShdw>
          </a:effectLst>
        </p:spPr>
      </p:pic>
      <p:pic>
        <p:nvPicPr>
          <p:cNvPr id="8" name="Grafik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97788" y="4362450"/>
            <a:ext cx="2495550" cy="1663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38097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rot="10800000" flipH="1" flipV="1">
            <a:off x="1810276" y="260649"/>
            <a:ext cx="988219" cy="6211033"/>
          </a:xfrm>
          <a:prstGeom prst="rect">
            <a:avLst/>
          </a:prstGeom>
          <a:noFill/>
        </p:spPr>
        <p:txBody>
          <a:bodyPr vert="wordArtVert" anchor="ctr">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de-DE" sz="4400" b="1" spc="-300" dirty="0">
                <a:ln w="11430"/>
                <a:solidFill>
                  <a:srgbClr val="7030A0"/>
                </a:solidFill>
                <a:effectLst>
                  <a:outerShdw blurRad="80000" dist="40000" dir="5040000" algn="tl">
                    <a:srgbClr val="000000">
                      <a:alpha val="30000"/>
                    </a:srgbClr>
                  </a:outerShdw>
                </a:effectLst>
              </a:rPr>
              <a:t>DIAKONIE</a:t>
            </a:r>
          </a:p>
        </p:txBody>
      </p:sp>
      <p:sp>
        <p:nvSpPr>
          <p:cNvPr id="25603" name="Horizontaler Bildlauf 7"/>
          <p:cNvSpPr>
            <a:spLocks noChangeArrowheads="1"/>
          </p:cNvSpPr>
          <p:nvPr/>
        </p:nvSpPr>
        <p:spPr bwMode="auto">
          <a:xfrm>
            <a:off x="3000375" y="44450"/>
            <a:ext cx="7488238" cy="1081088"/>
          </a:xfrm>
          <a:prstGeom prst="horizontalScroll">
            <a:avLst>
              <a:gd name="adj" fmla="val 12500"/>
            </a:avLst>
          </a:prstGeom>
          <a:solidFill>
            <a:srgbClr val="E8D1FF"/>
          </a:solidFill>
          <a:ln w="12700" algn="ctr">
            <a:solidFill>
              <a:schemeClr val="tx1"/>
            </a:solidFill>
            <a:round/>
            <a:headEnd/>
            <a:tailEnd/>
          </a:ln>
        </p:spPr>
        <p:txBody>
          <a:bodyPr anchor="ctr"/>
          <a:lstStyle>
            <a:lvl1pPr eaLnBrk="0" hangingPunct="0">
              <a:spcBef>
                <a:spcPct val="20000"/>
              </a:spcBef>
              <a:buSzPct val="100000"/>
              <a:buChar char="•"/>
              <a:defRPr sz="3200">
                <a:solidFill>
                  <a:schemeClr val="tx1"/>
                </a:solidFill>
                <a:latin typeface="Times New Roman" pitchFamily="18" charset="0"/>
              </a:defRPr>
            </a:lvl1pPr>
            <a:lvl2pPr marL="742950" indent="-285750" eaLnBrk="0" hangingPunct="0">
              <a:spcBef>
                <a:spcPct val="20000"/>
              </a:spcBef>
              <a:buSzPct val="100000"/>
              <a:buChar char="–"/>
              <a:defRPr sz="2800">
                <a:solidFill>
                  <a:schemeClr val="tx1"/>
                </a:solidFill>
                <a:latin typeface="Times New Roman" pitchFamily="18" charset="0"/>
              </a:defRPr>
            </a:lvl2pPr>
            <a:lvl3pPr marL="1143000" indent="-228600" eaLnBrk="0" hangingPunct="0">
              <a:spcBef>
                <a:spcPct val="20000"/>
              </a:spcBef>
              <a:buSzPct val="100000"/>
              <a:buChar char="•"/>
              <a:defRPr sz="2400">
                <a:solidFill>
                  <a:schemeClr val="tx1"/>
                </a:solidFill>
                <a:latin typeface="Times New Roman" pitchFamily="18" charset="0"/>
              </a:defRPr>
            </a:lvl3pPr>
            <a:lvl4pPr marL="1600200" indent="-228600" eaLnBrk="0" hangingPunct="0">
              <a:spcBef>
                <a:spcPct val="20000"/>
              </a:spcBef>
              <a:buSzPct val="100000"/>
              <a:buChar char="–"/>
              <a:defRPr sz="2000">
                <a:solidFill>
                  <a:schemeClr val="tx1"/>
                </a:solidFill>
                <a:latin typeface="Times New Roman" pitchFamily="18" charset="0"/>
              </a:defRPr>
            </a:lvl4pPr>
            <a:lvl5pPr marL="2057400" indent="-228600" eaLnBrk="0" hangingPunct="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spcBef>
                <a:spcPct val="0"/>
              </a:spcBef>
              <a:buSzTx/>
              <a:buFontTx/>
              <a:buNone/>
            </a:pPr>
            <a:endParaRPr lang="de-DE" altLang="de-DE" sz="2400"/>
          </a:p>
        </p:txBody>
      </p:sp>
      <p:pic>
        <p:nvPicPr>
          <p:cNvPr id="25604" name="Grafik 8" descr="DW EM Schriftzug.gif"/>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602038" y="260351"/>
            <a:ext cx="659765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9" descr="Stadtteilprojekt (16).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257856">
            <a:off x="2825385" y="578634"/>
            <a:ext cx="2736834" cy="2052625"/>
          </a:xfrm>
          <a:prstGeom prst="ellipse">
            <a:avLst/>
          </a:prstGeom>
          <a:solidFill>
            <a:schemeClr val="bg1">
              <a:lumMod val="60000"/>
              <a:lumOff val="40000"/>
            </a:schemeClr>
          </a:solidFill>
          <a:ln>
            <a:noFill/>
          </a:ln>
          <a:effectLst>
            <a:softEdge rad="112500"/>
          </a:effectLst>
        </p:spPr>
      </p:pic>
      <p:pic>
        <p:nvPicPr>
          <p:cNvPr id="11" name="Grafik 10" descr="Stadtteilprojekt (16).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257856">
            <a:off x="8365714" y="879860"/>
            <a:ext cx="2397318" cy="1594310"/>
          </a:xfrm>
          <a:prstGeom prst="ellipse">
            <a:avLst/>
          </a:prstGeom>
          <a:ln>
            <a:noFill/>
          </a:ln>
          <a:effectLst>
            <a:softEdge rad="112500"/>
          </a:effectLst>
        </p:spPr>
      </p:pic>
      <p:pic>
        <p:nvPicPr>
          <p:cNvPr id="12" name="Grafik 11" descr="Erntedank - Tafel 2.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9364">
            <a:off x="7167252" y="2391507"/>
            <a:ext cx="3424052" cy="2283816"/>
          </a:xfrm>
          <a:prstGeom prst="ellipse">
            <a:avLst/>
          </a:prstGeom>
          <a:ln>
            <a:noFill/>
          </a:ln>
          <a:effectLst>
            <a:softEdge rad="112500"/>
          </a:effectLst>
        </p:spPr>
      </p:pic>
      <p:sp>
        <p:nvSpPr>
          <p:cNvPr id="25605" name="Flussdiagramm: Grenzstelle 15"/>
          <p:cNvSpPr>
            <a:spLocks noChangeArrowheads="1"/>
          </p:cNvSpPr>
          <p:nvPr/>
        </p:nvSpPr>
        <p:spPr bwMode="auto">
          <a:xfrm>
            <a:off x="5159896" y="1043039"/>
            <a:ext cx="3313136" cy="1333328"/>
          </a:xfrm>
          <a:prstGeom prst="flowChartTerminator">
            <a:avLst/>
          </a:prstGeom>
          <a:solidFill>
            <a:srgbClr val="E8D1FF"/>
          </a:solidFill>
          <a:ln w="12700" algn="ctr">
            <a:solidFill>
              <a:schemeClr val="tx1"/>
            </a:solidFill>
            <a:round/>
            <a:headEnd/>
            <a:tailEnd/>
          </a:ln>
        </p:spPr>
        <p:txBody>
          <a:bodyPr tIns="0"/>
          <a:lstStyle>
            <a:lvl1pPr eaLnBrk="0" hangingPunct="0">
              <a:spcBef>
                <a:spcPct val="20000"/>
              </a:spcBef>
              <a:buSzPct val="100000"/>
              <a:buChar char="•"/>
              <a:defRPr sz="3200">
                <a:solidFill>
                  <a:schemeClr val="tx1"/>
                </a:solidFill>
                <a:latin typeface="Times New Roman" pitchFamily="18" charset="0"/>
              </a:defRPr>
            </a:lvl1pPr>
            <a:lvl2pPr marL="742950" indent="-285750" eaLnBrk="0" hangingPunct="0">
              <a:spcBef>
                <a:spcPct val="20000"/>
              </a:spcBef>
              <a:buSzPct val="100000"/>
              <a:buChar char="–"/>
              <a:defRPr sz="2800">
                <a:solidFill>
                  <a:schemeClr val="tx1"/>
                </a:solidFill>
                <a:latin typeface="Times New Roman" pitchFamily="18" charset="0"/>
              </a:defRPr>
            </a:lvl2pPr>
            <a:lvl3pPr marL="1143000" indent="-228600" eaLnBrk="0" hangingPunct="0">
              <a:spcBef>
                <a:spcPct val="20000"/>
              </a:spcBef>
              <a:buSzPct val="100000"/>
              <a:buChar char="•"/>
              <a:defRPr sz="2400">
                <a:solidFill>
                  <a:schemeClr val="tx1"/>
                </a:solidFill>
                <a:latin typeface="Times New Roman" pitchFamily="18" charset="0"/>
              </a:defRPr>
            </a:lvl3pPr>
            <a:lvl4pPr marL="1600200" indent="-228600" eaLnBrk="0" hangingPunct="0">
              <a:spcBef>
                <a:spcPct val="20000"/>
              </a:spcBef>
              <a:buSzPct val="100000"/>
              <a:buChar char="–"/>
              <a:defRPr sz="2000">
                <a:solidFill>
                  <a:schemeClr val="tx1"/>
                </a:solidFill>
                <a:latin typeface="Times New Roman" pitchFamily="18" charset="0"/>
              </a:defRPr>
            </a:lvl4pPr>
            <a:lvl5pPr marL="2057400" indent="-228600" eaLnBrk="0" hangingPunct="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a:spcBef>
                <a:spcPct val="0"/>
              </a:spcBef>
              <a:buSzTx/>
              <a:buFontTx/>
              <a:buNone/>
            </a:pPr>
            <a:r>
              <a:rPr lang="de-DE" altLang="de-DE" sz="1800" b="1" i="1" dirty="0">
                <a:solidFill>
                  <a:srgbClr val="860000"/>
                </a:solidFill>
                <a:latin typeface="Arial Narrow" pitchFamily="34" charset="0"/>
              </a:rPr>
              <a:t>Aufsuchende Jugendsozialarbeit „Streetwork“, Goethestraße 10, Leinefelde-Worbis</a:t>
            </a:r>
            <a:endParaRPr lang="de-DE" altLang="de-DE" sz="2000" b="1" i="1" dirty="0">
              <a:solidFill>
                <a:srgbClr val="860000"/>
              </a:solidFill>
              <a:latin typeface="Arial Narrow" pitchFamily="34" charset="0"/>
            </a:endParaRPr>
          </a:p>
        </p:txBody>
      </p:sp>
      <p:pic>
        <p:nvPicPr>
          <p:cNvPr id="14" name="Grafik 13" descr="Stadtteilprojekt (16).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257856">
            <a:off x="2753815" y="4450100"/>
            <a:ext cx="3282870" cy="2462152"/>
          </a:xfrm>
          <a:prstGeom prst="ellipse">
            <a:avLst/>
          </a:prstGeom>
          <a:ln>
            <a:noFill/>
          </a:ln>
          <a:effectLst>
            <a:softEdge rad="112500"/>
          </a:effectLst>
        </p:spPr>
      </p:pic>
      <p:pic>
        <p:nvPicPr>
          <p:cNvPr id="15" name="Grafik 14" descr="Erntedank - Tafel 2.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9364">
            <a:off x="7158666" y="4461115"/>
            <a:ext cx="3513571" cy="2343524"/>
          </a:xfrm>
          <a:prstGeom prst="ellipse">
            <a:avLst/>
          </a:prstGeom>
          <a:ln>
            <a:noFill/>
          </a:ln>
          <a:effectLst>
            <a:softEdge rad="112500"/>
          </a:effectLst>
        </p:spPr>
      </p:pic>
      <p:sp>
        <p:nvSpPr>
          <p:cNvPr id="2" name="Rechteck 1"/>
          <p:cNvSpPr/>
          <p:nvPr/>
        </p:nvSpPr>
        <p:spPr>
          <a:xfrm>
            <a:off x="4399280" y="5110296"/>
            <a:ext cx="4572000" cy="830997"/>
          </a:xfrm>
          <a:prstGeom prst="rect">
            <a:avLst/>
          </a:prstGeom>
        </p:spPr>
        <p:txBody>
          <a:bodyPr>
            <a:spAutoFit/>
          </a:bodyPr>
          <a:lstStyle/>
          <a:p>
            <a:pPr algn="ctr">
              <a:defRPr/>
            </a:pPr>
            <a:r>
              <a:rPr lang="de-DE" dirty="0"/>
              <a:t>Turniere</a:t>
            </a:r>
          </a:p>
          <a:p>
            <a:pPr algn="ctr">
              <a:defRPr/>
            </a:pPr>
            <a:endParaRPr lang="de-DE" sz="1200" dirty="0"/>
          </a:p>
          <a:p>
            <a:pPr algn="ctr">
              <a:defRPr/>
            </a:pPr>
            <a:r>
              <a:rPr lang="de-DE" dirty="0"/>
              <a:t>Ausflüge</a:t>
            </a:r>
            <a:endParaRPr lang="de-DE" sz="1600" dirty="0"/>
          </a:p>
        </p:txBody>
      </p:sp>
      <p:pic>
        <p:nvPicPr>
          <p:cNvPr id="16" name="Grafik 15" descr="Streetwork EIC (5).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1214387">
            <a:off x="3749411" y="2344209"/>
            <a:ext cx="2873496" cy="2470279"/>
          </a:xfrm>
          <a:prstGeom prst="ellipse">
            <a:avLst/>
          </a:prstGeom>
          <a:ln>
            <a:noFill/>
          </a:ln>
          <a:effectLst>
            <a:softEdge rad="112500"/>
          </a:effectLst>
        </p:spPr>
      </p:pic>
    </p:spTree>
    <p:extLst>
      <p:ext uri="{BB962C8B-B14F-4D97-AF65-F5344CB8AC3E}">
        <p14:creationId xmlns:p14="http://schemas.microsoft.com/office/powerpoint/2010/main" val="7783910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rot="10800000" flipH="1" flipV="1">
            <a:off x="1810276" y="260649"/>
            <a:ext cx="988219" cy="6211033"/>
          </a:xfrm>
          <a:prstGeom prst="rect">
            <a:avLst/>
          </a:prstGeom>
          <a:noFill/>
        </p:spPr>
        <p:txBody>
          <a:bodyPr vert="wordArtVert" anchor="ctr">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de-DE" sz="4400" b="1" spc="-300" dirty="0">
                <a:ln w="11430"/>
                <a:solidFill>
                  <a:srgbClr val="7030A0"/>
                </a:solidFill>
                <a:effectLst>
                  <a:outerShdw blurRad="80000" dist="40000" dir="5040000" algn="tl">
                    <a:srgbClr val="000000">
                      <a:alpha val="30000"/>
                    </a:srgbClr>
                  </a:outerShdw>
                </a:effectLst>
              </a:rPr>
              <a:t>DIAKONIE</a:t>
            </a:r>
          </a:p>
        </p:txBody>
      </p:sp>
      <p:sp>
        <p:nvSpPr>
          <p:cNvPr id="27651" name="Horizontaler Bildlauf 7"/>
          <p:cNvSpPr>
            <a:spLocks noChangeArrowheads="1"/>
          </p:cNvSpPr>
          <p:nvPr/>
        </p:nvSpPr>
        <p:spPr bwMode="auto">
          <a:xfrm>
            <a:off x="3000375" y="115889"/>
            <a:ext cx="7488238" cy="1584325"/>
          </a:xfrm>
          <a:prstGeom prst="horizontalScroll">
            <a:avLst>
              <a:gd name="adj" fmla="val 12500"/>
            </a:avLst>
          </a:prstGeom>
          <a:solidFill>
            <a:srgbClr val="E8D1FF"/>
          </a:solidFill>
          <a:ln w="12700" algn="ctr">
            <a:solidFill>
              <a:schemeClr val="tx1"/>
            </a:solidFill>
            <a:round/>
            <a:headEnd/>
            <a:tailEnd/>
          </a:ln>
        </p:spPr>
        <p:txBody>
          <a:bodyPr anchor="ctr"/>
          <a:lstStyle>
            <a:lvl1pPr eaLnBrk="0" hangingPunct="0">
              <a:spcBef>
                <a:spcPct val="20000"/>
              </a:spcBef>
              <a:buSzPct val="100000"/>
              <a:buChar char="•"/>
              <a:defRPr sz="3200">
                <a:solidFill>
                  <a:schemeClr val="tx1"/>
                </a:solidFill>
                <a:latin typeface="Times New Roman" pitchFamily="18" charset="0"/>
              </a:defRPr>
            </a:lvl1pPr>
            <a:lvl2pPr marL="742950" indent="-285750" eaLnBrk="0" hangingPunct="0">
              <a:spcBef>
                <a:spcPct val="20000"/>
              </a:spcBef>
              <a:buSzPct val="100000"/>
              <a:buChar char="–"/>
              <a:defRPr sz="2800">
                <a:solidFill>
                  <a:schemeClr val="tx1"/>
                </a:solidFill>
                <a:latin typeface="Times New Roman" pitchFamily="18" charset="0"/>
              </a:defRPr>
            </a:lvl2pPr>
            <a:lvl3pPr marL="1143000" indent="-228600" eaLnBrk="0" hangingPunct="0">
              <a:spcBef>
                <a:spcPct val="20000"/>
              </a:spcBef>
              <a:buSzPct val="100000"/>
              <a:buChar char="•"/>
              <a:defRPr sz="2400">
                <a:solidFill>
                  <a:schemeClr val="tx1"/>
                </a:solidFill>
                <a:latin typeface="Times New Roman" pitchFamily="18" charset="0"/>
              </a:defRPr>
            </a:lvl3pPr>
            <a:lvl4pPr marL="1600200" indent="-228600" eaLnBrk="0" hangingPunct="0">
              <a:spcBef>
                <a:spcPct val="20000"/>
              </a:spcBef>
              <a:buSzPct val="100000"/>
              <a:buChar char="–"/>
              <a:defRPr sz="2000">
                <a:solidFill>
                  <a:schemeClr val="tx1"/>
                </a:solidFill>
                <a:latin typeface="Times New Roman" pitchFamily="18" charset="0"/>
              </a:defRPr>
            </a:lvl4pPr>
            <a:lvl5pPr marL="2057400" indent="-228600" eaLnBrk="0" hangingPunct="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spcBef>
                <a:spcPct val="0"/>
              </a:spcBef>
              <a:buSzTx/>
              <a:buFontTx/>
              <a:buNone/>
            </a:pPr>
            <a:endParaRPr lang="de-DE" altLang="de-DE" sz="2400"/>
          </a:p>
        </p:txBody>
      </p:sp>
      <p:pic>
        <p:nvPicPr>
          <p:cNvPr id="27652" name="Grafik 8" descr="DW EM Schriftzug.gif"/>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457575" y="568325"/>
            <a:ext cx="68072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fik 11"/>
          <p:cNvPicPr/>
          <p:nvPr/>
        </p:nvPicPr>
        <p:blipFill>
          <a:blip r:embed="rId3" cstate="screen">
            <a:extLst>
              <a:ext uri="{28A0092B-C50C-407E-A947-70E740481C1C}">
                <a14:useLocalDpi xmlns:a14="http://schemas.microsoft.com/office/drawing/2010/main"/>
              </a:ext>
            </a:extLst>
          </a:blip>
          <a:stretch>
            <a:fillRect/>
          </a:stretch>
        </p:blipFill>
        <p:spPr bwMode="auto">
          <a:xfrm>
            <a:off x="3575720" y="1061908"/>
            <a:ext cx="1656184" cy="2304256"/>
          </a:xfrm>
          <a:prstGeom prst="rect">
            <a:avLst/>
          </a:prstGeom>
          <a:solidFill>
            <a:srgbClr val="FFFFFF">
              <a:shade val="85000"/>
            </a:srgbClr>
          </a:solidFill>
          <a:ln w="190500" cap="sq">
            <a:solidFill>
              <a:srgbClr val="FFFFFF"/>
            </a:solidFill>
            <a:miter lim="800000"/>
          </a:ln>
          <a:effectLst>
            <a:glow rad="228600">
              <a:schemeClr val="accent5">
                <a:satMod val="175000"/>
                <a:alpha val="40000"/>
              </a:schemeClr>
            </a:glow>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Grafik 6" descr="Erntedank - Tafel 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086993">
            <a:off x="7657752" y="1543957"/>
            <a:ext cx="2895669" cy="21717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Grafik 10" descr="SNV81917.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rot="313638">
            <a:off x="7818318" y="4695881"/>
            <a:ext cx="2608348" cy="195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fik 8" descr="SNV81917.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86600" y="4641889"/>
            <a:ext cx="3034706" cy="20231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Grafik 9" descr="Erntedank - Tafel 2.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0980569">
            <a:off x="4569980" y="2328364"/>
            <a:ext cx="3066255" cy="2299691"/>
          </a:xfrm>
          <a:prstGeom prst="ellipse">
            <a:avLst/>
          </a:prstGeom>
          <a:ln>
            <a:noFill/>
          </a:ln>
          <a:effectLst>
            <a:softEdge rad="112500"/>
          </a:effectLst>
        </p:spPr>
      </p:pic>
      <p:sp>
        <p:nvSpPr>
          <p:cNvPr id="2" name="Rechteck 1"/>
          <p:cNvSpPr/>
          <p:nvPr/>
        </p:nvSpPr>
        <p:spPr>
          <a:xfrm>
            <a:off x="5471039" y="1700212"/>
            <a:ext cx="2585576" cy="369332"/>
          </a:xfrm>
          <a:prstGeom prst="rect">
            <a:avLst/>
          </a:prstGeom>
        </p:spPr>
        <p:txBody>
          <a:bodyPr wrap="square">
            <a:spAutoFit/>
          </a:bodyPr>
          <a:lstStyle/>
          <a:p>
            <a:pPr algn="ctr">
              <a:defRPr/>
            </a:pPr>
            <a:r>
              <a:rPr lang="de-DE" dirty="0"/>
              <a:t>Freizeitangebote</a:t>
            </a:r>
            <a:endParaRPr lang="de-DE" sz="1600" dirty="0"/>
          </a:p>
        </p:txBody>
      </p:sp>
    </p:spTree>
    <p:extLst>
      <p:ext uri="{BB962C8B-B14F-4D97-AF65-F5344CB8AC3E}">
        <p14:creationId xmlns:p14="http://schemas.microsoft.com/office/powerpoint/2010/main" val="40786211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rot="10800000" flipH="1" flipV="1">
            <a:off x="1810276" y="260649"/>
            <a:ext cx="988219" cy="6211033"/>
          </a:xfrm>
          <a:prstGeom prst="rect">
            <a:avLst/>
          </a:prstGeom>
          <a:noFill/>
        </p:spPr>
        <p:txBody>
          <a:bodyPr vert="wordArtVert" anchor="ctr">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de-DE" sz="4400" b="1" spc="-300" dirty="0">
                <a:ln w="11430"/>
                <a:solidFill>
                  <a:srgbClr val="7030A0"/>
                </a:solidFill>
                <a:effectLst>
                  <a:outerShdw blurRad="80000" dist="40000" dir="5040000" algn="tl">
                    <a:srgbClr val="000000">
                      <a:alpha val="30000"/>
                    </a:srgbClr>
                  </a:outerShdw>
                </a:effectLst>
              </a:rPr>
              <a:t>DIAKONIE</a:t>
            </a:r>
          </a:p>
        </p:txBody>
      </p:sp>
      <p:sp>
        <p:nvSpPr>
          <p:cNvPr id="27651" name="Horizontaler Bildlauf 7"/>
          <p:cNvSpPr>
            <a:spLocks noChangeArrowheads="1"/>
          </p:cNvSpPr>
          <p:nvPr/>
        </p:nvSpPr>
        <p:spPr bwMode="auto">
          <a:xfrm>
            <a:off x="3000375" y="115889"/>
            <a:ext cx="7488238" cy="1584325"/>
          </a:xfrm>
          <a:prstGeom prst="horizontalScroll">
            <a:avLst>
              <a:gd name="adj" fmla="val 12500"/>
            </a:avLst>
          </a:prstGeom>
          <a:solidFill>
            <a:srgbClr val="E8D1FF"/>
          </a:solidFill>
          <a:ln w="12700" algn="ctr">
            <a:solidFill>
              <a:schemeClr val="tx1"/>
            </a:solidFill>
            <a:round/>
            <a:headEnd/>
            <a:tailEnd/>
          </a:ln>
        </p:spPr>
        <p:txBody>
          <a:bodyPr anchor="ctr"/>
          <a:lstStyle>
            <a:lvl1pPr eaLnBrk="0" hangingPunct="0">
              <a:spcBef>
                <a:spcPct val="20000"/>
              </a:spcBef>
              <a:buSzPct val="100000"/>
              <a:buChar char="•"/>
              <a:defRPr sz="3200">
                <a:solidFill>
                  <a:schemeClr val="tx1"/>
                </a:solidFill>
                <a:latin typeface="Times New Roman" pitchFamily="18" charset="0"/>
              </a:defRPr>
            </a:lvl1pPr>
            <a:lvl2pPr marL="742950" indent="-285750" eaLnBrk="0" hangingPunct="0">
              <a:spcBef>
                <a:spcPct val="20000"/>
              </a:spcBef>
              <a:buSzPct val="100000"/>
              <a:buChar char="–"/>
              <a:defRPr sz="2800">
                <a:solidFill>
                  <a:schemeClr val="tx1"/>
                </a:solidFill>
                <a:latin typeface="Times New Roman" pitchFamily="18" charset="0"/>
              </a:defRPr>
            </a:lvl2pPr>
            <a:lvl3pPr marL="1143000" indent="-228600" eaLnBrk="0" hangingPunct="0">
              <a:spcBef>
                <a:spcPct val="20000"/>
              </a:spcBef>
              <a:buSzPct val="100000"/>
              <a:buChar char="•"/>
              <a:defRPr sz="2400">
                <a:solidFill>
                  <a:schemeClr val="tx1"/>
                </a:solidFill>
                <a:latin typeface="Times New Roman" pitchFamily="18" charset="0"/>
              </a:defRPr>
            </a:lvl3pPr>
            <a:lvl4pPr marL="1600200" indent="-228600" eaLnBrk="0" hangingPunct="0">
              <a:spcBef>
                <a:spcPct val="20000"/>
              </a:spcBef>
              <a:buSzPct val="100000"/>
              <a:buChar char="–"/>
              <a:defRPr sz="2000">
                <a:solidFill>
                  <a:schemeClr val="tx1"/>
                </a:solidFill>
                <a:latin typeface="Times New Roman" pitchFamily="18" charset="0"/>
              </a:defRPr>
            </a:lvl4pPr>
            <a:lvl5pPr marL="2057400" indent="-228600" eaLnBrk="0" hangingPunct="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spcBef>
                <a:spcPct val="0"/>
              </a:spcBef>
              <a:buSzTx/>
              <a:buFontTx/>
              <a:buNone/>
            </a:pPr>
            <a:endParaRPr lang="de-DE" altLang="de-DE" sz="2400"/>
          </a:p>
        </p:txBody>
      </p:sp>
      <p:pic>
        <p:nvPicPr>
          <p:cNvPr id="27652" name="Grafik 8" descr="DW EM Schriftzug.gif"/>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457575" y="568325"/>
            <a:ext cx="68072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Ovale Legende 12"/>
          <p:cNvSpPr>
            <a:spLocks noChangeArrowheads="1"/>
          </p:cNvSpPr>
          <p:nvPr/>
        </p:nvSpPr>
        <p:spPr bwMode="auto">
          <a:xfrm rot="699374">
            <a:off x="7512141" y="1859468"/>
            <a:ext cx="3171825" cy="1720546"/>
          </a:xfrm>
          <a:prstGeom prst="wedgeEllipseCallout">
            <a:avLst>
              <a:gd name="adj1" fmla="val -31181"/>
              <a:gd name="adj2" fmla="val 68162"/>
            </a:avLst>
          </a:prstGeom>
          <a:solidFill>
            <a:srgbClr val="CC99FF"/>
          </a:solidFill>
          <a:ln w="12700" algn="ctr">
            <a:solidFill>
              <a:schemeClr val="tx1"/>
            </a:solidFill>
            <a:round/>
            <a:headEnd/>
            <a:tailEnd/>
          </a:ln>
        </p:spPr>
        <p:txBody>
          <a:bodyPr tIns="0"/>
          <a:lstStyle>
            <a:lvl1pPr eaLnBrk="0" hangingPunct="0">
              <a:spcBef>
                <a:spcPct val="20000"/>
              </a:spcBef>
              <a:buSzPct val="100000"/>
              <a:buChar char="•"/>
              <a:defRPr sz="3200">
                <a:solidFill>
                  <a:schemeClr val="tx1"/>
                </a:solidFill>
                <a:latin typeface="Times New Roman" pitchFamily="18" charset="0"/>
              </a:defRPr>
            </a:lvl1pPr>
            <a:lvl2pPr marL="742950" indent="-285750" eaLnBrk="0" hangingPunct="0">
              <a:spcBef>
                <a:spcPct val="20000"/>
              </a:spcBef>
              <a:buSzPct val="100000"/>
              <a:buChar char="–"/>
              <a:defRPr sz="2800">
                <a:solidFill>
                  <a:schemeClr val="tx1"/>
                </a:solidFill>
                <a:latin typeface="Times New Roman" pitchFamily="18" charset="0"/>
              </a:defRPr>
            </a:lvl2pPr>
            <a:lvl3pPr marL="1143000" indent="-228600" eaLnBrk="0" hangingPunct="0">
              <a:spcBef>
                <a:spcPct val="20000"/>
              </a:spcBef>
              <a:buSzPct val="100000"/>
              <a:buChar char="•"/>
              <a:defRPr sz="2400">
                <a:solidFill>
                  <a:schemeClr val="tx1"/>
                </a:solidFill>
                <a:latin typeface="Times New Roman" pitchFamily="18" charset="0"/>
              </a:defRPr>
            </a:lvl3pPr>
            <a:lvl4pPr marL="1600200" indent="-228600" eaLnBrk="0" hangingPunct="0">
              <a:spcBef>
                <a:spcPct val="20000"/>
              </a:spcBef>
              <a:buSzPct val="100000"/>
              <a:buChar char="–"/>
              <a:defRPr sz="2000">
                <a:solidFill>
                  <a:schemeClr val="tx1"/>
                </a:solidFill>
                <a:latin typeface="Times New Roman" pitchFamily="18" charset="0"/>
              </a:defRPr>
            </a:lvl4pPr>
            <a:lvl5pPr marL="2057400" indent="-228600" eaLnBrk="0" hangingPunct="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a:spcBef>
                <a:spcPct val="0"/>
              </a:spcBef>
              <a:buSzTx/>
              <a:buFontTx/>
              <a:buNone/>
            </a:pPr>
            <a:r>
              <a:rPr lang="de-DE" altLang="de-DE" sz="2400" b="1" dirty="0">
                <a:solidFill>
                  <a:srgbClr val="7030A0"/>
                </a:solidFill>
                <a:latin typeface="Arial Narrow" pitchFamily="34" charset="0"/>
              </a:rPr>
              <a:t>Kinder- und Jugendzentrum </a:t>
            </a:r>
          </a:p>
          <a:p>
            <a:pPr algn="ctr">
              <a:spcBef>
                <a:spcPct val="0"/>
              </a:spcBef>
              <a:buSzTx/>
              <a:buFontTx/>
              <a:buNone/>
            </a:pPr>
            <a:r>
              <a:rPr lang="de-DE" altLang="de-DE" sz="2400" b="1" dirty="0">
                <a:solidFill>
                  <a:srgbClr val="7030A0"/>
                </a:solidFill>
                <a:latin typeface="Arial Narrow" pitchFamily="34" charset="0"/>
              </a:rPr>
              <a:t>Leinefelde</a:t>
            </a:r>
          </a:p>
          <a:p>
            <a:pPr algn="ctr">
              <a:spcBef>
                <a:spcPct val="0"/>
              </a:spcBef>
              <a:buSzTx/>
              <a:buFontTx/>
              <a:buNone/>
            </a:pPr>
            <a:r>
              <a:rPr lang="de-DE" altLang="de-DE" sz="1600" b="1" dirty="0">
                <a:solidFill>
                  <a:srgbClr val="7030A0"/>
                </a:solidFill>
                <a:latin typeface="Arial Narrow" pitchFamily="34" charset="0"/>
              </a:rPr>
              <a:t>Goethestraße 10</a:t>
            </a:r>
            <a:endParaRPr lang="de-DE" altLang="de-DE" sz="1400" dirty="0">
              <a:solidFill>
                <a:srgbClr val="7030A0"/>
              </a:solidFill>
            </a:endParaRPr>
          </a:p>
        </p:txBody>
      </p:sp>
      <p:sp>
        <p:nvSpPr>
          <p:cNvPr id="8194" name="AutoShape 2" descr="Bildergebnis für Jugendzentrum Leinefelde"/>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e-DE"/>
          </a:p>
        </p:txBody>
      </p:sp>
      <p:pic>
        <p:nvPicPr>
          <p:cNvPr id="8196" name="Picture 4" descr="Bildergebnis für Jugendzentrum Leinefeld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87689" y="1628801"/>
            <a:ext cx="3943077" cy="2331465"/>
          </a:xfrm>
          <a:prstGeom prst="rect">
            <a:avLst/>
          </a:prstGeom>
          <a:noFill/>
        </p:spPr>
      </p:pic>
      <p:pic>
        <p:nvPicPr>
          <p:cNvPr id="8198" name="Picture 6" descr="Skatepark Leinefeld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31704" y="4221089"/>
            <a:ext cx="3024336" cy="2268252"/>
          </a:xfrm>
          <a:prstGeom prst="rect">
            <a:avLst/>
          </a:prstGeom>
          <a:noFill/>
        </p:spPr>
      </p:pic>
      <p:pic>
        <p:nvPicPr>
          <p:cNvPr id="8199" name="Picture 7" descr="F:\Diak. Werk\Datensicherung DW vom 06.10.2017\Bildarchiv\Bilder aus Diakonieboten\Ausgabe 45\Billard.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32104" y="4005064"/>
            <a:ext cx="2880320" cy="2160240"/>
          </a:xfrm>
          <a:prstGeom prst="rect">
            <a:avLst/>
          </a:prstGeom>
          <a:noFill/>
        </p:spPr>
      </p:pic>
    </p:spTree>
    <p:extLst>
      <p:ext uri="{BB962C8B-B14F-4D97-AF65-F5344CB8AC3E}">
        <p14:creationId xmlns:p14="http://schemas.microsoft.com/office/powerpoint/2010/main" val="4236325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Karte_Standorte.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0" y="548681"/>
            <a:ext cx="9144000" cy="6467045"/>
          </a:xfrm>
          <a:prstGeom prst="rect">
            <a:avLst/>
          </a:prstGeom>
        </p:spPr>
      </p:pic>
    </p:spTree>
    <p:extLst>
      <p:ext uri="{BB962C8B-B14F-4D97-AF65-F5344CB8AC3E}">
        <p14:creationId xmlns:p14="http://schemas.microsoft.com/office/powerpoint/2010/main" val="2287387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5" descr="DiakonieMD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253539" y="6411914"/>
            <a:ext cx="11842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79651" y="333376"/>
            <a:ext cx="2544763"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262189" y="3662364"/>
            <a:ext cx="382587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132389" y="1133476"/>
            <a:ext cx="3825875"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Rechteck 9"/>
          <p:cNvSpPr>
            <a:spLocks noChangeArrowheads="1"/>
          </p:cNvSpPr>
          <p:nvPr/>
        </p:nvSpPr>
        <p:spPr bwMode="auto">
          <a:xfrm>
            <a:off x="5375275" y="549275"/>
            <a:ext cx="457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de-DE" altLang="de-DE" sz="1800" b="1" i="1">
                <a:solidFill>
                  <a:srgbClr val="FF0000"/>
                </a:solidFill>
              </a:rPr>
              <a:t>Regionalverband Westthüringen</a:t>
            </a:r>
          </a:p>
          <a:p>
            <a:pPr algn="ctr" eaLnBrk="1" hangingPunct="1">
              <a:spcBef>
                <a:spcPct val="0"/>
              </a:spcBef>
              <a:buFontTx/>
              <a:buNone/>
            </a:pPr>
            <a:r>
              <a:rPr lang="de-DE" altLang="de-DE" sz="1400" b="1" i="1">
                <a:solidFill>
                  <a:srgbClr val="FF0000"/>
                </a:solidFill>
              </a:rPr>
              <a:t>Wartburgkreis – LK Gotha – LK Unstrut-Hainich</a:t>
            </a:r>
          </a:p>
        </p:txBody>
      </p:sp>
      <p:pic>
        <p:nvPicPr>
          <p:cNvPr id="5127" name="Picture 4"/>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743701" y="4557714"/>
            <a:ext cx="2087563"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5029402"/>
      </p:ext>
    </p:extLst>
  </p:cSld>
  <p:clrMapOvr>
    <a:masterClrMapping/>
  </p:clrMapOvr>
  <p:transition advClick="0" advTm="5000">
    <p:newsflash/>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1775520" y="836712"/>
            <a:ext cx="8352928" cy="50405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2800" dirty="0">
                <a:solidFill>
                  <a:srgbClr val="000000"/>
                </a:solidFill>
                <a:latin typeface="Arial" panose="020B0604020202020204" pitchFamily="34" charset="0"/>
                <a:cs typeface="Arial" panose="020B0604020202020204" pitchFamily="34" charset="0"/>
              </a:rPr>
              <a:t>Aufsichtsrat des Vereins</a:t>
            </a:r>
          </a:p>
          <a:p>
            <a:pPr algn="l"/>
            <a:endParaRPr lang="de-DE" sz="2800" dirty="0">
              <a:solidFill>
                <a:srgbClr val="000000"/>
              </a:solidFill>
              <a:latin typeface="Arial" panose="020B0604020202020204" pitchFamily="34" charset="0"/>
              <a:cs typeface="Arial" panose="020B0604020202020204" pitchFamily="34" charset="0"/>
            </a:endParaRPr>
          </a:p>
        </p:txBody>
      </p:sp>
      <p:pic>
        <p:nvPicPr>
          <p:cNvPr id="5" name="Bild 4" descr="Patricia Zwinkau.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47528" y="4149080"/>
            <a:ext cx="1611062" cy="2157184"/>
          </a:xfrm>
          <a:prstGeom prst="rect">
            <a:avLst/>
          </a:prstGeom>
        </p:spPr>
      </p:pic>
      <p:pic>
        <p:nvPicPr>
          <p:cNvPr id="6" name="Bild 5" descr="Marc Pokoj.jpg"/>
          <p:cNvPicPr>
            <a:picLocks noChangeAspect="1"/>
          </p:cNvPicPr>
          <p:nvPr/>
        </p:nvPicPr>
        <p:blipFill rotWithShape="1">
          <a:blip r:embed="rId4" cstate="screen">
            <a:extLst>
              <a:ext uri="{28A0092B-C50C-407E-A947-70E740481C1C}">
                <a14:useLocalDpi xmlns:a14="http://schemas.microsoft.com/office/drawing/2010/main"/>
              </a:ext>
            </a:extLst>
          </a:blip>
          <a:srcRect t="-1"/>
          <a:stretch/>
        </p:blipFill>
        <p:spPr>
          <a:xfrm>
            <a:off x="8616280" y="4149080"/>
            <a:ext cx="1594130" cy="2158838"/>
          </a:xfrm>
          <a:prstGeom prst="rect">
            <a:avLst/>
          </a:prstGeom>
        </p:spPr>
      </p:pic>
      <p:pic>
        <p:nvPicPr>
          <p:cNvPr id="7" name="Bild 6" descr="Klemens Müller.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101724" y="4149080"/>
            <a:ext cx="1608264" cy="2136454"/>
          </a:xfrm>
          <a:prstGeom prst="rect">
            <a:avLst/>
          </a:prstGeom>
        </p:spPr>
      </p:pic>
      <p:pic>
        <p:nvPicPr>
          <p:cNvPr id="8" name="Bild 7" descr="Frau Faber_2.16.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847528" y="1412776"/>
            <a:ext cx="1619658" cy="2160000"/>
          </a:xfrm>
          <a:prstGeom prst="rect">
            <a:avLst/>
          </a:prstGeom>
        </p:spPr>
      </p:pic>
      <p:pic>
        <p:nvPicPr>
          <p:cNvPr id="9" name="Bild 8" descr="Hartmut Moritz.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372371" y="1412776"/>
            <a:ext cx="1613461" cy="2128632"/>
          </a:xfrm>
          <a:prstGeom prst="rect">
            <a:avLst/>
          </a:prstGeom>
        </p:spPr>
      </p:pic>
      <p:pic>
        <p:nvPicPr>
          <p:cNvPr id="10" name="Bild 9" descr="Michael Heinemann.JP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151784" y="1412776"/>
            <a:ext cx="1589642" cy="2156920"/>
          </a:xfrm>
          <a:prstGeom prst="rect">
            <a:avLst/>
          </a:prstGeom>
        </p:spPr>
      </p:pic>
      <p:pic>
        <p:nvPicPr>
          <p:cNvPr id="11" name="Bild 10" descr="Hans-Jörg Adamaschek.jp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353122" y="4149081"/>
            <a:ext cx="1620024" cy="2160821"/>
          </a:xfrm>
          <a:prstGeom prst="rect">
            <a:avLst/>
          </a:prstGeom>
        </p:spPr>
      </p:pic>
      <p:sp>
        <p:nvSpPr>
          <p:cNvPr id="13" name="Textfeld 12"/>
          <p:cNvSpPr txBox="1"/>
          <p:nvPr/>
        </p:nvSpPr>
        <p:spPr>
          <a:xfrm>
            <a:off x="1847528" y="3573017"/>
            <a:ext cx="1512168" cy="461665"/>
          </a:xfrm>
          <a:prstGeom prst="rect">
            <a:avLst/>
          </a:prstGeom>
          <a:noFill/>
        </p:spPr>
        <p:txBody>
          <a:bodyPr wrap="square" rtlCol="0">
            <a:spAutoFit/>
          </a:bodyPr>
          <a:lstStyle/>
          <a:p>
            <a:r>
              <a:rPr lang="de-DE" sz="1200" dirty="0"/>
              <a:t>Astrid Faber</a:t>
            </a:r>
          </a:p>
          <a:p>
            <a:r>
              <a:rPr lang="de-DE" sz="1200" dirty="0"/>
              <a:t>Vorstand</a:t>
            </a:r>
          </a:p>
        </p:txBody>
      </p:sp>
      <p:sp>
        <p:nvSpPr>
          <p:cNvPr id="14" name="Textfeld 13"/>
          <p:cNvSpPr txBox="1"/>
          <p:nvPr/>
        </p:nvSpPr>
        <p:spPr>
          <a:xfrm>
            <a:off x="4151784" y="3573017"/>
            <a:ext cx="1512168" cy="461665"/>
          </a:xfrm>
          <a:prstGeom prst="rect">
            <a:avLst/>
          </a:prstGeom>
          <a:noFill/>
        </p:spPr>
        <p:txBody>
          <a:bodyPr wrap="square" rtlCol="0">
            <a:spAutoFit/>
          </a:bodyPr>
          <a:lstStyle/>
          <a:p>
            <a:r>
              <a:rPr lang="de-DE" sz="1200" dirty="0"/>
              <a:t>Michael Heinemann</a:t>
            </a:r>
          </a:p>
          <a:p>
            <a:r>
              <a:rPr lang="de-DE" sz="1200" dirty="0"/>
              <a:t>(Vorsitzender)</a:t>
            </a:r>
          </a:p>
        </p:txBody>
      </p:sp>
      <p:sp>
        <p:nvSpPr>
          <p:cNvPr id="15" name="Textfeld 14"/>
          <p:cNvSpPr txBox="1"/>
          <p:nvPr/>
        </p:nvSpPr>
        <p:spPr>
          <a:xfrm>
            <a:off x="6384032" y="3573017"/>
            <a:ext cx="1512168" cy="461665"/>
          </a:xfrm>
          <a:prstGeom prst="rect">
            <a:avLst/>
          </a:prstGeom>
          <a:noFill/>
        </p:spPr>
        <p:txBody>
          <a:bodyPr wrap="square" rtlCol="0">
            <a:spAutoFit/>
          </a:bodyPr>
          <a:lstStyle/>
          <a:p>
            <a:r>
              <a:rPr lang="de-DE" sz="1200" dirty="0"/>
              <a:t>Hartmut Moritz (Stellvertreter)</a:t>
            </a:r>
          </a:p>
        </p:txBody>
      </p:sp>
      <p:sp>
        <p:nvSpPr>
          <p:cNvPr id="16" name="Textfeld 15"/>
          <p:cNvSpPr txBox="1"/>
          <p:nvPr/>
        </p:nvSpPr>
        <p:spPr>
          <a:xfrm>
            <a:off x="1847528" y="6309321"/>
            <a:ext cx="1512168" cy="276999"/>
          </a:xfrm>
          <a:prstGeom prst="rect">
            <a:avLst/>
          </a:prstGeom>
          <a:noFill/>
        </p:spPr>
        <p:txBody>
          <a:bodyPr wrap="square" rtlCol="0">
            <a:spAutoFit/>
          </a:bodyPr>
          <a:lstStyle/>
          <a:p>
            <a:r>
              <a:rPr lang="de-DE" sz="1200" dirty="0"/>
              <a:t>Patricia Zwinkau</a:t>
            </a:r>
          </a:p>
        </p:txBody>
      </p:sp>
      <p:sp>
        <p:nvSpPr>
          <p:cNvPr id="17" name="Textfeld 16"/>
          <p:cNvSpPr txBox="1"/>
          <p:nvPr/>
        </p:nvSpPr>
        <p:spPr>
          <a:xfrm>
            <a:off x="8616280" y="6309321"/>
            <a:ext cx="1512168" cy="276999"/>
          </a:xfrm>
          <a:prstGeom prst="rect">
            <a:avLst/>
          </a:prstGeom>
          <a:noFill/>
        </p:spPr>
        <p:txBody>
          <a:bodyPr wrap="square" rtlCol="0">
            <a:spAutoFit/>
          </a:bodyPr>
          <a:lstStyle/>
          <a:p>
            <a:r>
              <a:rPr lang="de-DE" sz="1200" dirty="0"/>
              <a:t>Marc Pokoj</a:t>
            </a:r>
          </a:p>
        </p:txBody>
      </p:sp>
      <p:sp>
        <p:nvSpPr>
          <p:cNvPr id="18" name="Textfeld 17"/>
          <p:cNvSpPr txBox="1"/>
          <p:nvPr/>
        </p:nvSpPr>
        <p:spPr>
          <a:xfrm>
            <a:off x="6384032" y="6309321"/>
            <a:ext cx="1872208" cy="276999"/>
          </a:xfrm>
          <a:prstGeom prst="rect">
            <a:avLst/>
          </a:prstGeom>
          <a:noFill/>
        </p:spPr>
        <p:txBody>
          <a:bodyPr wrap="square" rtlCol="0">
            <a:spAutoFit/>
          </a:bodyPr>
          <a:lstStyle/>
          <a:p>
            <a:r>
              <a:rPr lang="de-DE" sz="1200" dirty="0"/>
              <a:t>Hans-Jörg Adamaschek </a:t>
            </a:r>
          </a:p>
        </p:txBody>
      </p:sp>
      <p:sp>
        <p:nvSpPr>
          <p:cNvPr id="19" name="Textfeld 18"/>
          <p:cNvSpPr txBox="1"/>
          <p:nvPr/>
        </p:nvSpPr>
        <p:spPr>
          <a:xfrm>
            <a:off x="4079776" y="6309321"/>
            <a:ext cx="1512168" cy="276999"/>
          </a:xfrm>
          <a:prstGeom prst="rect">
            <a:avLst/>
          </a:prstGeom>
          <a:noFill/>
        </p:spPr>
        <p:txBody>
          <a:bodyPr wrap="square" rtlCol="0">
            <a:spAutoFit/>
          </a:bodyPr>
          <a:lstStyle/>
          <a:p>
            <a:r>
              <a:rPr lang="de-DE" sz="1200" dirty="0"/>
              <a:t>Klemens Müller</a:t>
            </a:r>
          </a:p>
        </p:txBody>
      </p:sp>
    </p:spTree>
    <p:extLst>
      <p:ext uri="{BB962C8B-B14F-4D97-AF65-F5344CB8AC3E}">
        <p14:creationId xmlns:p14="http://schemas.microsoft.com/office/powerpoint/2010/main" val="39431222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1775520" y="836712"/>
            <a:ext cx="8352928" cy="50405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2800" dirty="0">
                <a:solidFill>
                  <a:srgbClr val="000000"/>
                </a:solidFill>
                <a:latin typeface="Arial" panose="020B0604020202020204" pitchFamily="34" charset="0"/>
                <a:cs typeface="Arial" panose="020B0604020202020204" pitchFamily="34" charset="0"/>
              </a:rPr>
              <a:t>Fachbereichsleiter</a:t>
            </a:r>
          </a:p>
          <a:p>
            <a:pPr algn="l"/>
            <a:endParaRPr lang="de-DE" sz="2800" dirty="0">
              <a:solidFill>
                <a:srgbClr val="000000"/>
              </a:solidFill>
              <a:latin typeface="Arial" panose="020B0604020202020204" pitchFamily="34" charset="0"/>
              <a:cs typeface="Arial" panose="020B0604020202020204" pitchFamily="34" charset="0"/>
            </a:endParaRPr>
          </a:p>
        </p:txBody>
      </p:sp>
      <p:pic>
        <p:nvPicPr>
          <p:cNvPr id="5" name="Bild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70918" y="1340768"/>
            <a:ext cx="1598836" cy="2157184"/>
          </a:xfrm>
          <a:prstGeom prst="rect">
            <a:avLst/>
          </a:prstGeom>
        </p:spPr>
      </p:pic>
      <p:pic>
        <p:nvPicPr>
          <p:cNvPr id="8" name="Bild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47528" y="1340768"/>
            <a:ext cx="1616966" cy="2159000"/>
          </a:xfrm>
          <a:prstGeom prst="rect">
            <a:avLst/>
          </a:prstGeom>
        </p:spPr>
      </p:pic>
      <p:sp>
        <p:nvSpPr>
          <p:cNvPr id="13" name="Textfeld 12"/>
          <p:cNvSpPr txBox="1"/>
          <p:nvPr/>
        </p:nvSpPr>
        <p:spPr>
          <a:xfrm>
            <a:off x="1846182" y="3501009"/>
            <a:ext cx="1512168" cy="461665"/>
          </a:xfrm>
          <a:prstGeom prst="rect">
            <a:avLst/>
          </a:prstGeom>
          <a:noFill/>
        </p:spPr>
        <p:txBody>
          <a:bodyPr wrap="square" rtlCol="0">
            <a:spAutoFit/>
          </a:bodyPr>
          <a:lstStyle/>
          <a:p>
            <a:r>
              <a:rPr lang="de-DE" sz="1200" dirty="0"/>
              <a:t>Bernd Montag</a:t>
            </a:r>
          </a:p>
          <a:p>
            <a:r>
              <a:rPr lang="de-DE" sz="1200" dirty="0"/>
              <a:t>FBL Arbeit</a:t>
            </a:r>
          </a:p>
        </p:txBody>
      </p:sp>
      <p:sp>
        <p:nvSpPr>
          <p:cNvPr id="14" name="Textfeld 13"/>
          <p:cNvSpPr txBox="1"/>
          <p:nvPr/>
        </p:nvSpPr>
        <p:spPr>
          <a:xfrm>
            <a:off x="4150438" y="3501010"/>
            <a:ext cx="2016224" cy="646331"/>
          </a:xfrm>
          <a:prstGeom prst="rect">
            <a:avLst/>
          </a:prstGeom>
          <a:noFill/>
        </p:spPr>
        <p:txBody>
          <a:bodyPr wrap="square" rtlCol="0">
            <a:spAutoFit/>
          </a:bodyPr>
          <a:lstStyle/>
          <a:p>
            <a:r>
              <a:rPr lang="de-DE" sz="1200" dirty="0"/>
              <a:t>Dieter Lamczyk</a:t>
            </a:r>
          </a:p>
          <a:p>
            <a:r>
              <a:rPr lang="de-DE" sz="1200" dirty="0"/>
              <a:t>Zweigwerkstatt Ebeleben/Sondershausen</a:t>
            </a:r>
          </a:p>
        </p:txBody>
      </p:sp>
      <p:sp>
        <p:nvSpPr>
          <p:cNvPr id="15" name="Textfeld 14"/>
          <p:cNvSpPr txBox="1"/>
          <p:nvPr/>
        </p:nvSpPr>
        <p:spPr>
          <a:xfrm>
            <a:off x="6382686" y="3501009"/>
            <a:ext cx="1512168" cy="461665"/>
          </a:xfrm>
          <a:prstGeom prst="rect">
            <a:avLst/>
          </a:prstGeom>
          <a:noFill/>
        </p:spPr>
        <p:txBody>
          <a:bodyPr wrap="square" rtlCol="0">
            <a:spAutoFit/>
          </a:bodyPr>
          <a:lstStyle/>
          <a:p>
            <a:r>
              <a:rPr lang="de-DE" sz="1200" dirty="0"/>
              <a:t>Michael Höch</a:t>
            </a:r>
          </a:p>
          <a:p>
            <a:r>
              <a:rPr lang="de-DE" sz="1200" dirty="0"/>
              <a:t>FBL Wohnen</a:t>
            </a:r>
          </a:p>
        </p:txBody>
      </p:sp>
      <p:sp>
        <p:nvSpPr>
          <p:cNvPr id="16" name="Textfeld 15"/>
          <p:cNvSpPr txBox="1"/>
          <p:nvPr/>
        </p:nvSpPr>
        <p:spPr>
          <a:xfrm>
            <a:off x="8614934" y="3501009"/>
            <a:ext cx="1800200" cy="461665"/>
          </a:xfrm>
          <a:prstGeom prst="rect">
            <a:avLst/>
          </a:prstGeom>
          <a:noFill/>
        </p:spPr>
        <p:txBody>
          <a:bodyPr wrap="square" rtlCol="0">
            <a:spAutoFit/>
          </a:bodyPr>
          <a:lstStyle/>
          <a:p>
            <a:r>
              <a:rPr lang="de-DE" sz="1200" dirty="0"/>
              <a:t>Rita Würker-Wittmann</a:t>
            </a:r>
          </a:p>
          <a:p>
            <a:r>
              <a:rPr lang="de-DE" sz="1200" dirty="0"/>
              <a:t>FBL Schule</a:t>
            </a:r>
          </a:p>
        </p:txBody>
      </p:sp>
      <p:pic>
        <p:nvPicPr>
          <p:cNvPr id="2" name="Bild 1" descr="DSC_1129.JPG"/>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a:stretch/>
        </p:blipFill>
        <p:spPr>
          <a:xfrm rot="5400000">
            <a:off x="3802461" y="1605098"/>
            <a:ext cx="2127992" cy="1599332"/>
          </a:xfrm>
          <a:prstGeom prst="rect">
            <a:avLst/>
          </a:prstGeom>
        </p:spPr>
      </p:pic>
      <p:pic>
        <p:nvPicPr>
          <p:cNvPr id="3" name="Bild 2" descr="DSC_9959 b .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268420" y="1340768"/>
            <a:ext cx="1600200" cy="2133600"/>
          </a:xfrm>
          <a:prstGeom prst="rect">
            <a:avLst/>
          </a:prstGeom>
        </p:spPr>
      </p:pic>
      <p:sp>
        <p:nvSpPr>
          <p:cNvPr id="20" name="Titel 1"/>
          <p:cNvSpPr txBox="1">
            <a:spLocks/>
          </p:cNvSpPr>
          <p:nvPr/>
        </p:nvSpPr>
        <p:spPr>
          <a:xfrm>
            <a:off x="1775520" y="4005064"/>
            <a:ext cx="8352928" cy="50405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2800" dirty="0">
                <a:solidFill>
                  <a:srgbClr val="000000"/>
                </a:solidFill>
                <a:latin typeface="Arial" panose="020B0604020202020204" pitchFamily="34" charset="0"/>
                <a:cs typeface="Arial" panose="020B0604020202020204" pitchFamily="34" charset="0"/>
              </a:rPr>
              <a:t>QM-Beauftragter</a:t>
            </a:r>
          </a:p>
          <a:p>
            <a:pPr algn="l"/>
            <a:endParaRPr lang="de-DE" sz="2800" dirty="0">
              <a:solidFill>
                <a:srgbClr val="000000"/>
              </a:solidFill>
              <a:latin typeface="Arial" panose="020B0604020202020204" pitchFamily="34" charset="0"/>
              <a:cs typeface="Arial" panose="020B0604020202020204" pitchFamily="34" charset="0"/>
            </a:endParaRPr>
          </a:p>
        </p:txBody>
      </p:sp>
      <p:pic>
        <p:nvPicPr>
          <p:cNvPr id="12" name="Bild 11" descr="Unser QMB Christian Schmidt wurde 50. Herzlichen Glückwunsch!_b.jpg"/>
          <p:cNvPicPr>
            <a:picLocks noChangeAspect="1"/>
          </p:cNvPicPr>
          <p:nvPr/>
        </p:nvPicPr>
        <p:blipFill rotWithShape="1">
          <a:blip r:embed="rId8" cstate="screen">
            <a:extLst>
              <a:ext uri="{BEBA8EAE-BF5A-486C-A8C5-ECC9F3942E4B}">
                <a14:imgProps xmlns:a14="http://schemas.microsoft.com/office/drawing/2010/main">
                  <a14:imgLayer r:embed="rId9">
                    <a14:imgEffect>
                      <a14:sharpenSoften amount="50000"/>
                    </a14:imgEffect>
                    <a14:imgEffect>
                      <a14:saturation sat="57000"/>
                    </a14:imgEffect>
                    <a14:imgEffect>
                      <a14:brightnessContrast bright="46000" contrast="-17000"/>
                    </a14:imgEffect>
                  </a14:imgLayer>
                </a14:imgProps>
              </a:ext>
              <a:ext uri="{28A0092B-C50C-407E-A947-70E740481C1C}">
                <a14:useLocalDpi xmlns:a14="http://schemas.microsoft.com/office/drawing/2010/main"/>
              </a:ext>
            </a:extLst>
          </a:blip>
          <a:srcRect/>
          <a:stretch/>
        </p:blipFill>
        <p:spPr>
          <a:xfrm>
            <a:off x="1847528" y="4581128"/>
            <a:ext cx="1612900" cy="2146300"/>
          </a:xfrm>
          <a:prstGeom prst="rect">
            <a:avLst/>
          </a:prstGeom>
        </p:spPr>
      </p:pic>
      <p:sp>
        <p:nvSpPr>
          <p:cNvPr id="21" name="Textfeld 20"/>
          <p:cNvSpPr txBox="1"/>
          <p:nvPr/>
        </p:nvSpPr>
        <p:spPr>
          <a:xfrm>
            <a:off x="3647728" y="4725145"/>
            <a:ext cx="1512168" cy="461665"/>
          </a:xfrm>
          <a:prstGeom prst="rect">
            <a:avLst/>
          </a:prstGeom>
          <a:noFill/>
        </p:spPr>
        <p:txBody>
          <a:bodyPr wrap="square" rtlCol="0">
            <a:spAutoFit/>
          </a:bodyPr>
          <a:lstStyle/>
          <a:p>
            <a:r>
              <a:rPr lang="de-DE" sz="1200" dirty="0"/>
              <a:t>Christian Schmidt</a:t>
            </a:r>
          </a:p>
          <a:p>
            <a:r>
              <a:rPr lang="de-DE" sz="1200" dirty="0"/>
              <a:t>Fertigungsleiter </a:t>
            </a:r>
          </a:p>
        </p:txBody>
      </p:sp>
    </p:spTree>
    <p:extLst>
      <p:ext uri="{BB962C8B-B14F-4D97-AF65-F5344CB8AC3E}">
        <p14:creationId xmlns:p14="http://schemas.microsoft.com/office/powerpoint/2010/main" val="7673094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1529986" y="858243"/>
            <a:ext cx="9144000" cy="6021288"/>
          </a:xfrm>
          <a:prstGeom prst="rect">
            <a:avLst/>
          </a:prstGeom>
          <a:solidFill>
            <a:srgbClr val="3582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extfeld 1"/>
          <p:cNvSpPr txBox="1"/>
          <p:nvPr/>
        </p:nvSpPr>
        <p:spPr>
          <a:xfrm>
            <a:off x="1528334" y="1340769"/>
            <a:ext cx="9144000" cy="2554545"/>
          </a:xfrm>
          <a:prstGeom prst="rect">
            <a:avLst/>
          </a:prstGeom>
          <a:noFill/>
        </p:spPr>
        <p:txBody>
          <a:bodyPr wrap="square" rtlCol="0">
            <a:spAutoFit/>
          </a:bodyPr>
          <a:lstStyle/>
          <a:p>
            <a:pPr algn="ctr"/>
            <a:r>
              <a:rPr lang="de-DE" sz="8000" dirty="0">
                <a:latin typeface="Arial" panose="020B0604020202020204" pitchFamily="34" charset="0"/>
                <a:cs typeface="Arial" panose="020B0604020202020204" pitchFamily="34" charset="0"/>
              </a:rPr>
              <a:t>Fachbereich Schule</a:t>
            </a:r>
          </a:p>
        </p:txBody>
      </p:sp>
      <p:pic>
        <p:nvPicPr>
          <p:cNvPr id="3" name="Bild 2" descr="Logo_wei├ƒ_2014_Schule.gi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87888" y="4293096"/>
            <a:ext cx="2286000" cy="2286000"/>
          </a:xfrm>
          <a:prstGeom prst="rect">
            <a:avLst/>
          </a:prstGeom>
        </p:spPr>
      </p:pic>
    </p:spTree>
    <p:extLst>
      <p:ext uri="{BB962C8B-B14F-4D97-AF65-F5344CB8AC3E}">
        <p14:creationId xmlns:p14="http://schemas.microsoft.com/office/powerpoint/2010/main" val="6324606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1524000" y="836712"/>
            <a:ext cx="9144000" cy="6021288"/>
          </a:xfrm>
          <a:prstGeom prst="rect">
            <a:avLst/>
          </a:prstGeom>
          <a:solidFill>
            <a:srgbClr val="3582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3" name="Bild 2" descr="5T7B0355.jpg"/>
          <p:cNvPicPr>
            <a:picLocks/>
          </p:cNvPicPr>
          <p:nvPr/>
        </p:nvPicPr>
        <p:blipFill rotWithShape="1">
          <a:blip r:embed="rId2" cstate="screen">
            <a:extLst>
              <a:ext uri="{28A0092B-C50C-407E-A947-70E740481C1C}">
                <a14:useLocalDpi xmlns:a14="http://schemas.microsoft.com/office/drawing/2010/main"/>
              </a:ext>
            </a:extLst>
          </a:blip>
          <a:srcRect/>
          <a:stretch/>
        </p:blipFill>
        <p:spPr>
          <a:xfrm>
            <a:off x="1524000" y="836712"/>
            <a:ext cx="9150476" cy="5189468"/>
          </a:xfrm>
          <a:prstGeom prst="rect">
            <a:avLst/>
          </a:prstGeom>
        </p:spPr>
      </p:pic>
      <p:sp>
        <p:nvSpPr>
          <p:cNvPr id="5" name="Titel 1"/>
          <p:cNvSpPr txBox="1">
            <a:spLocks/>
          </p:cNvSpPr>
          <p:nvPr/>
        </p:nvSpPr>
        <p:spPr>
          <a:xfrm>
            <a:off x="1991544" y="6093296"/>
            <a:ext cx="8352928" cy="115212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2800" dirty="0">
                <a:solidFill>
                  <a:schemeClr val="bg1"/>
                </a:solidFill>
                <a:latin typeface="Arial" panose="020B0604020202020204" pitchFamily="34" charset="0"/>
                <a:cs typeface="Arial" panose="020B0604020202020204" pitchFamily="34" charset="0"/>
              </a:rPr>
              <a:t>Förderschule und Grundschule „Janusz Korczak“</a:t>
            </a:r>
          </a:p>
          <a:p>
            <a:endParaRPr lang="de-DE"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53656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1524000" y="836712"/>
            <a:ext cx="9144000" cy="6021288"/>
          </a:xfrm>
          <a:prstGeom prst="rect">
            <a:avLst/>
          </a:prstGeom>
          <a:solidFill>
            <a:srgbClr val="3582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Titel 1"/>
          <p:cNvSpPr txBox="1">
            <a:spLocks/>
          </p:cNvSpPr>
          <p:nvPr/>
        </p:nvSpPr>
        <p:spPr>
          <a:xfrm>
            <a:off x="1991544" y="6093296"/>
            <a:ext cx="8352928" cy="115212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2800" dirty="0">
                <a:solidFill>
                  <a:schemeClr val="bg1"/>
                </a:solidFill>
                <a:latin typeface="Arial" panose="020B0604020202020204" pitchFamily="34" charset="0"/>
                <a:cs typeface="Arial" panose="020B0604020202020204" pitchFamily="34" charset="0"/>
              </a:rPr>
              <a:t>Förderschule und Grundschule „Janusz Korczak“</a:t>
            </a:r>
          </a:p>
          <a:p>
            <a:endParaRPr lang="de-DE" sz="2800" dirty="0">
              <a:solidFill>
                <a:schemeClr val="bg1"/>
              </a:solidFill>
              <a:latin typeface="Arial" panose="020B0604020202020204" pitchFamily="34" charset="0"/>
              <a:cs typeface="Arial" panose="020B0604020202020204" pitchFamily="34" charset="0"/>
            </a:endParaRPr>
          </a:p>
        </p:txBody>
      </p:sp>
      <p:pic>
        <p:nvPicPr>
          <p:cNvPr id="2" name="Bild 1" descr="_MG_4780.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000" y="836712"/>
            <a:ext cx="9144000" cy="5107240"/>
          </a:xfrm>
          <a:prstGeom prst="rect">
            <a:avLst/>
          </a:prstGeom>
        </p:spPr>
      </p:pic>
    </p:spTree>
    <p:extLst>
      <p:ext uri="{BB962C8B-B14F-4D97-AF65-F5344CB8AC3E}">
        <p14:creationId xmlns:p14="http://schemas.microsoft.com/office/powerpoint/2010/main" val="34505483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1524000" y="836712"/>
            <a:ext cx="9144000" cy="6021288"/>
          </a:xfrm>
          <a:prstGeom prst="rect">
            <a:avLst/>
          </a:prstGeom>
          <a:solidFill>
            <a:srgbClr val="3582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3" name="Bild 2"/>
          <p:cNvPicPr>
            <a:picLocks noChangeAspect="1"/>
          </p:cNvPicPr>
          <p:nvPr/>
        </p:nvPicPr>
        <p:blipFill rotWithShape="1">
          <a:blip r:embed="rId2" cstate="screen">
            <a:extLst>
              <a:ext uri="{28A0092B-C50C-407E-A947-70E740481C1C}">
                <a14:useLocalDpi xmlns:a14="http://schemas.microsoft.com/office/drawing/2010/main"/>
              </a:ext>
            </a:extLst>
          </a:blip>
          <a:srcRect r="-305"/>
          <a:stretch/>
        </p:blipFill>
        <p:spPr>
          <a:xfrm>
            <a:off x="1524002" y="836712"/>
            <a:ext cx="9143999" cy="5198604"/>
          </a:xfrm>
          <a:prstGeom prst="rect">
            <a:avLst/>
          </a:prstGeom>
        </p:spPr>
      </p:pic>
      <p:sp>
        <p:nvSpPr>
          <p:cNvPr id="5" name="Titel 1"/>
          <p:cNvSpPr txBox="1">
            <a:spLocks/>
          </p:cNvSpPr>
          <p:nvPr/>
        </p:nvSpPr>
        <p:spPr>
          <a:xfrm>
            <a:off x="1991544" y="6093296"/>
            <a:ext cx="8352928" cy="115212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2800" dirty="0">
                <a:solidFill>
                  <a:schemeClr val="bg1"/>
                </a:solidFill>
                <a:latin typeface="Arial" panose="020B0604020202020204" pitchFamily="34" charset="0"/>
                <a:cs typeface="Arial" panose="020B0604020202020204" pitchFamily="34" charset="0"/>
              </a:rPr>
              <a:t>Förderschule und Grundschule „Janusz Korczak“</a:t>
            </a:r>
          </a:p>
          <a:p>
            <a:endParaRPr lang="de-DE"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63180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1524000" y="836712"/>
            <a:ext cx="9144000" cy="6021288"/>
          </a:xfrm>
          <a:prstGeom prst="rect">
            <a:avLst/>
          </a:prstGeom>
          <a:solidFill>
            <a:srgbClr val="3582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3" name="Bild 2"/>
          <p:cNvPicPr>
            <a:picLocks/>
          </p:cNvPicPr>
          <p:nvPr/>
        </p:nvPicPr>
        <p:blipFill rotWithShape="1">
          <a:blip r:embed="rId2" cstate="screen">
            <a:extLst>
              <a:ext uri="{28A0092B-C50C-407E-A947-70E740481C1C}">
                <a14:useLocalDpi xmlns:a14="http://schemas.microsoft.com/office/drawing/2010/main"/>
              </a:ext>
            </a:extLst>
          </a:blip>
          <a:srcRect/>
          <a:stretch/>
        </p:blipFill>
        <p:spPr>
          <a:xfrm>
            <a:off x="1542433" y="836713"/>
            <a:ext cx="9144000" cy="5207741"/>
          </a:xfrm>
          <a:prstGeom prst="rect">
            <a:avLst/>
          </a:prstGeom>
        </p:spPr>
      </p:pic>
      <p:sp>
        <p:nvSpPr>
          <p:cNvPr id="5" name="Titel 1"/>
          <p:cNvSpPr txBox="1">
            <a:spLocks/>
          </p:cNvSpPr>
          <p:nvPr/>
        </p:nvSpPr>
        <p:spPr>
          <a:xfrm>
            <a:off x="1991544" y="6093296"/>
            <a:ext cx="8352928" cy="115212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2800" dirty="0">
                <a:solidFill>
                  <a:schemeClr val="bg1"/>
                </a:solidFill>
                <a:latin typeface="Arial" panose="020B0604020202020204" pitchFamily="34" charset="0"/>
                <a:cs typeface="Arial" panose="020B0604020202020204" pitchFamily="34" charset="0"/>
              </a:rPr>
              <a:t>Förderschule und Grundschule „Janusz Korczak“</a:t>
            </a:r>
          </a:p>
          <a:p>
            <a:endParaRPr lang="de-DE"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09692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1524000" y="836712"/>
            <a:ext cx="9144000" cy="6021288"/>
          </a:xfrm>
          <a:prstGeom prst="rect">
            <a:avLst/>
          </a:prstGeom>
          <a:solidFill>
            <a:srgbClr val="3582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3" name="Bild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001" y="804412"/>
            <a:ext cx="9143999" cy="5216877"/>
          </a:xfrm>
          <a:prstGeom prst="rect">
            <a:avLst/>
          </a:prstGeom>
        </p:spPr>
      </p:pic>
      <p:sp>
        <p:nvSpPr>
          <p:cNvPr id="5" name="Titel 1"/>
          <p:cNvSpPr txBox="1">
            <a:spLocks/>
          </p:cNvSpPr>
          <p:nvPr/>
        </p:nvSpPr>
        <p:spPr>
          <a:xfrm>
            <a:off x="1991544" y="6021288"/>
            <a:ext cx="8352928" cy="115212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2800" dirty="0">
                <a:solidFill>
                  <a:schemeClr val="bg1"/>
                </a:solidFill>
                <a:latin typeface="Arial" panose="020B0604020202020204" pitchFamily="34" charset="0"/>
                <a:cs typeface="Arial" panose="020B0604020202020204" pitchFamily="34" charset="0"/>
              </a:rPr>
              <a:t>Gemeinschaftsschule „Janusz Korczak“</a:t>
            </a:r>
          </a:p>
          <a:p>
            <a:endParaRPr lang="de-DE"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50224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1524000" y="836712"/>
            <a:ext cx="9144000" cy="369332"/>
          </a:xfrm>
          <a:prstGeom prst="rect">
            <a:avLst/>
          </a:prstGeom>
          <a:solidFill>
            <a:srgbClr val="F8A700"/>
          </a:solidFill>
        </p:spPr>
        <p:txBody>
          <a:bodyPr wrap="square" rtlCol="0">
            <a:spAutoFit/>
          </a:bodyPr>
          <a:lstStyle/>
          <a:p>
            <a:endParaRPr lang="de-DE" dirty="0"/>
          </a:p>
        </p:txBody>
      </p:sp>
      <p:sp>
        <p:nvSpPr>
          <p:cNvPr id="6" name="Textfeld 5"/>
          <p:cNvSpPr txBox="1"/>
          <p:nvPr/>
        </p:nvSpPr>
        <p:spPr>
          <a:xfrm>
            <a:off x="1524000" y="1628801"/>
            <a:ext cx="9144000" cy="2554545"/>
          </a:xfrm>
          <a:prstGeom prst="rect">
            <a:avLst/>
          </a:prstGeom>
          <a:noFill/>
        </p:spPr>
        <p:txBody>
          <a:bodyPr wrap="square" rtlCol="0">
            <a:spAutoFit/>
          </a:bodyPr>
          <a:lstStyle/>
          <a:p>
            <a:pPr algn="ctr"/>
            <a:r>
              <a:rPr lang="de-DE" sz="8000" dirty="0">
                <a:latin typeface="Arial" panose="020B0604020202020204" pitchFamily="34" charset="0"/>
                <a:cs typeface="Arial" panose="020B0604020202020204" pitchFamily="34" charset="0"/>
              </a:rPr>
              <a:t>Fachbereich </a:t>
            </a:r>
          </a:p>
          <a:p>
            <a:pPr algn="ctr"/>
            <a:r>
              <a:rPr lang="de-DE" sz="8000" dirty="0">
                <a:latin typeface="Arial" panose="020B0604020202020204" pitchFamily="34" charset="0"/>
                <a:cs typeface="Arial" panose="020B0604020202020204" pitchFamily="34" charset="0"/>
              </a:rPr>
              <a:t>Arbeit</a:t>
            </a:r>
          </a:p>
        </p:txBody>
      </p:sp>
      <p:pic>
        <p:nvPicPr>
          <p:cNvPr id="2" name="Bild 1" descr="Logo_wei├ƒ_2014_Arbeit.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71864" y="4221088"/>
            <a:ext cx="2304000" cy="2304000"/>
          </a:xfrm>
          <a:prstGeom prst="rect">
            <a:avLst/>
          </a:prstGeom>
        </p:spPr>
      </p:pic>
    </p:spTree>
    <p:extLst>
      <p:ext uri="{BB962C8B-B14F-4D97-AF65-F5344CB8AC3E}">
        <p14:creationId xmlns:p14="http://schemas.microsoft.com/office/powerpoint/2010/main" val="7015710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1524000" y="764704"/>
            <a:ext cx="9180512" cy="6093296"/>
          </a:xfrm>
          <a:prstGeom prst="rect">
            <a:avLst/>
          </a:prstGeom>
          <a:solidFill>
            <a:srgbClr val="F8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p:cNvSpPr>
            <a:spLocks noGrp="1"/>
          </p:cNvSpPr>
          <p:nvPr>
            <p:ph type="title"/>
          </p:nvPr>
        </p:nvSpPr>
        <p:spPr>
          <a:xfrm>
            <a:off x="2351584" y="6309320"/>
            <a:ext cx="7776864" cy="360040"/>
          </a:xfrm>
        </p:spPr>
        <p:txBody>
          <a:bodyPr>
            <a:noAutofit/>
          </a:bodyPr>
          <a:lstStyle/>
          <a:p>
            <a:pPr algn="ctr"/>
            <a:r>
              <a:rPr lang="de-DE" sz="2800" cap="all" dirty="0">
                <a:solidFill>
                  <a:schemeClr val="bg1"/>
                </a:solidFill>
                <a:latin typeface="Arial" panose="020B0604020202020204" pitchFamily="34" charset="0"/>
                <a:cs typeface="Arial" panose="020B0604020202020204" pitchFamily="34" charset="0"/>
              </a:rPr>
              <a:t>„Dietrich Bonhoeffer werkstatt“</a:t>
            </a:r>
          </a:p>
        </p:txBody>
      </p:sp>
      <p:pic>
        <p:nvPicPr>
          <p:cNvPr id="3" name="Bild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000" y="764704"/>
            <a:ext cx="9235834" cy="5206150"/>
          </a:xfrm>
          <a:prstGeom prst="rect">
            <a:avLst/>
          </a:prstGeom>
        </p:spPr>
      </p:pic>
    </p:spTree>
    <p:extLst>
      <p:ext uri="{BB962C8B-B14F-4D97-AF65-F5344CB8AC3E}">
        <p14:creationId xmlns:p14="http://schemas.microsoft.com/office/powerpoint/2010/main" val="3264336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hteck 13"/>
          <p:cNvSpPr>
            <a:spLocks noChangeArrowheads="1"/>
          </p:cNvSpPr>
          <p:nvPr/>
        </p:nvSpPr>
        <p:spPr bwMode="auto">
          <a:xfrm>
            <a:off x="5736356" y="620688"/>
            <a:ext cx="3455988" cy="861774"/>
          </a:xfrm>
          <a:prstGeom prst="rect">
            <a:avLst/>
          </a:prstGeom>
          <a:noFill/>
          <a:ln w="9525">
            <a:noFill/>
            <a:miter lim="800000"/>
            <a:headEnd/>
            <a:tailEnd/>
          </a:ln>
        </p:spPr>
        <p:txBody>
          <a:bodyPr>
            <a:spAutoFit/>
          </a:bodyPr>
          <a:lstStyle/>
          <a:p>
            <a:pPr algn="r"/>
            <a:r>
              <a:rPr lang="de-DE" sz="1400" b="1" dirty="0" err="1">
                <a:solidFill>
                  <a:srgbClr val="584099"/>
                </a:solidFill>
              </a:rPr>
              <a:t>Diako</a:t>
            </a:r>
            <a:r>
              <a:rPr lang="de-DE" sz="1200" dirty="0">
                <a:solidFill>
                  <a:srgbClr val="584099"/>
                </a:solidFill>
              </a:rPr>
              <a:t> </a:t>
            </a:r>
            <a:r>
              <a:rPr lang="de-DE" sz="1200" b="1" dirty="0">
                <a:solidFill>
                  <a:srgbClr val="584099"/>
                </a:solidFill>
              </a:rPr>
              <a:t>– Westthüringen </a:t>
            </a:r>
            <a:r>
              <a:rPr lang="de-DE" sz="1200" b="1" dirty="0" err="1">
                <a:solidFill>
                  <a:srgbClr val="584099"/>
                </a:solidFill>
              </a:rPr>
              <a:t>gem.GmbH</a:t>
            </a:r>
            <a:endParaRPr lang="de-DE" sz="1200" b="1" dirty="0">
              <a:solidFill>
                <a:srgbClr val="584099"/>
              </a:solidFill>
            </a:endParaRPr>
          </a:p>
          <a:p>
            <a:pPr algn="r"/>
            <a:r>
              <a:rPr lang="de-DE" sz="1200" b="1" dirty="0">
                <a:solidFill>
                  <a:srgbClr val="584099"/>
                </a:solidFill>
              </a:rPr>
              <a:t>Unternehmensgruppe der</a:t>
            </a:r>
          </a:p>
          <a:p>
            <a:pPr algn="r"/>
            <a:r>
              <a:rPr lang="de-DE" sz="1200" b="1" dirty="0">
                <a:solidFill>
                  <a:srgbClr val="584099"/>
                </a:solidFill>
              </a:rPr>
              <a:t>Ev.-</a:t>
            </a:r>
            <a:r>
              <a:rPr lang="de-DE" sz="1200" b="1" dirty="0" err="1">
                <a:solidFill>
                  <a:srgbClr val="584099"/>
                </a:solidFill>
              </a:rPr>
              <a:t>Luth.Diakonissenhausstiftung</a:t>
            </a:r>
            <a:r>
              <a:rPr lang="de-DE" sz="1200" b="1" dirty="0">
                <a:solidFill>
                  <a:srgbClr val="584099"/>
                </a:solidFill>
              </a:rPr>
              <a:t> Eisenach</a:t>
            </a:r>
          </a:p>
          <a:p>
            <a:pPr algn="r"/>
            <a:r>
              <a:rPr lang="de-DE" sz="1200" b="1" dirty="0">
                <a:solidFill>
                  <a:srgbClr val="584099"/>
                </a:solidFill>
              </a:rPr>
              <a:t>Tel.: 03603  86 12 11</a:t>
            </a:r>
            <a:endParaRPr lang="de-DE" sz="800" b="1" dirty="0">
              <a:solidFill>
                <a:schemeClr val="bg1"/>
              </a:solidFill>
            </a:endParaRPr>
          </a:p>
        </p:txBody>
      </p:sp>
      <p:pic>
        <p:nvPicPr>
          <p:cNvPr id="5123" name="Picture 8"/>
          <p:cNvPicPr>
            <a:picLocks noChangeAspect="1" noChangeArrowheads="1"/>
          </p:cNvPicPr>
          <p:nvPr/>
        </p:nvPicPr>
        <p:blipFill>
          <a:blip r:embed="rId3" cstate="print"/>
          <a:srcRect/>
          <a:stretch>
            <a:fillRect/>
          </a:stretch>
        </p:blipFill>
        <p:spPr bwMode="auto">
          <a:xfrm>
            <a:off x="2136776" y="1670051"/>
            <a:ext cx="6480175" cy="4633913"/>
          </a:xfrm>
          <a:prstGeom prst="rect">
            <a:avLst/>
          </a:prstGeom>
          <a:noFill/>
          <a:ln w="9525">
            <a:noFill/>
            <a:miter lim="800000"/>
            <a:headEnd/>
            <a:tailEnd/>
          </a:ln>
        </p:spPr>
      </p:pic>
      <p:grpSp>
        <p:nvGrpSpPr>
          <p:cNvPr id="5124" name="Gruppieren 10"/>
          <p:cNvGrpSpPr>
            <a:grpSpLocks/>
          </p:cNvGrpSpPr>
          <p:nvPr/>
        </p:nvGrpSpPr>
        <p:grpSpPr bwMode="auto">
          <a:xfrm>
            <a:off x="1630363" y="163513"/>
            <a:ext cx="8807450" cy="6589712"/>
            <a:chOff x="106362" y="163513"/>
            <a:chExt cx="8807451" cy="6590486"/>
          </a:xfrm>
        </p:grpSpPr>
        <p:sp>
          <p:nvSpPr>
            <p:cNvPr id="5125" name="Rechteck 13"/>
            <p:cNvSpPr>
              <a:spLocks noChangeArrowheads="1"/>
            </p:cNvSpPr>
            <p:nvPr/>
          </p:nvSpPr>
          <p:spPr bwMode="auto">
            <a:xfrm>
              <a:off x="179388" y="163513"/>
              <a:ext cx="8064500" cy="1311275"/>
            </a:xfrm>
            <a:prstGeom prst="rect">
              <a:avLst/>
            </a:prstGeom>
            <a:noFill/>
            <a:ln w="9525">
              <a:noFill/>
              <a:miter lim="800000"/>
              <a:headEnd/>
              <a:tailEnd/>
            </a:ln>
          </p:spPr>
          <p:txBody>
            <a:bodyPr>
              <a:spAutoFit/>
            </a:bodyPr>
            <a:lstStyle/>
            <a:p>
              <a:r>
                <a:rPr lang="de-DE" sz="2000" b="1" dirty="0" err="1">
                  <a:solidFill>
                    <a:srgbClr val="584099"/>
                  </a:solidFill>
                  <a:latin typeface="Arial Black" pitchFamily="34" charset="0"/>
                </a:rPr>
                <a:t>Diako</a:t>
              </a:r>
              <a:r>
                <a:rPr lang="de-DE" sz="2000" b="1" dirty="0">
                  <a:solidFill>
                    <a:srgbClr val="584099"/>
                  </a:solidFill>
                  <a:latin typeface="Arial Black" pitchFamily="34" charset="0"/>
                </a:rPr>
                <a:t> Diakonie-Verbund Eisenach </a:t>
              </a:r>
              <a:r>
                <a:rPr lang="de-DE" sz="2000" b="1" dirty="0" err="1">
                  <a:solidFill>
                    <a:srgbClr val="584099"/>
                  </a:solidFill>
                  <a:latin typeface="Arial Black" pitchFamily="34" charset="0"/>
                </a:rPr>
                <a:t>gem.GmbH</a:t>
              </a:r>
              <a:endParaRPr lang="de-DE" sz="2000" b="1" dirty="0">
                <a:solidFill>
                  <a:srgbClr val="584099"/>
                </a:solidFill>
                <a:latin typeface="Arial Black" pitchFamily="34" charset="0"/>
              </a:endParaRPr>
            </a:p>
            <a:p>
              <a:r>
                <a:rPr lang="de-DE" sz="2000" b="1" dirty="0">
                  <a:solidFill>
                    <a:srgbClr val="584099"/>
                  </a:solidFill>
                  <a:latin typeface="Arial Black" pitchFamily="34" charset="0"/>
                </a:rPr>
                <a:t>Bereich Bad Langensalza</a:t>
              </a:r>
            </a:p>
            <a:p>
              <a:endParaRPr lang="de-DE" sz="2000" b="1" dirty="0">
                <a:solidFill>
                  <a:srgbClr val="584099"/>
                </a:solidFill>
                <a:latin typeface="Arial Black" pitchFamily="34" charset="0"/>
              </a:endParaRPr>
            </a:p>
            <a:p>
              <a:r>
                <a:rPr lang="de-DE" sz="2000" b="1" i="1" dirty="0">
                  <a:solidFill>
                    <a:srgbClr val="584099"/>
                  </a:solidFill>
                  <a:latin typeface="Arial Black" pitchFamily="34" charset="0"/>
                </a:rPr>
                <a:t>Traumwerkstatt</a:t>
              </a:r>
            </a:p>
          </p:txBody>
        </p:sp>
        <p:pic>
          <p:nvPicPr>
            <p:cNvPr id="5126" name="Picture 5"/>
            <p:cNvPicPr>
              <a:picLocks noChangeAspect="1" noChangeArrowheads="1"/>
            </p:cNvPicPr>
            <p:nvPr/>
          </p:nvPicPr>
          <p:blipFill>
            <a:blip r:embed="rId4" cstate="print"/>
            <a:srcRect/>
            <a:stretch>
              <a:fillRect/>
            </a:stretch>
          </p:blipFill>
          <p:spPr bwMode="auto">
            <a:xfrm>
              <a:off x="7718425" y="260350"/>
              <a:ext cx="1144588" cy="1152525"/>
            </a:xfrm>
            <a:prstGeom prst="rect">
              <a:avLst/>
            </a:prstGeom>
            <a:noFill/>
            <a:ln w="9525">
              <a:noFill/>
              <a:miter lim="800000"/>
              <a:headEnd/>
              <a:tailEnd/>
            </a:ln>
          </p:spPr>
        </p:pic>
        <p:pic>
          <p:nvPicPr>
            <p:cNvPr id="5127" name="Picture 6" descr="DiakonieMD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29538" y="6411913"/>
              <a:ext cx="1184275" cy="295275"/>
            </a:xfrm>
            <a:prstGeom prst="rect">
              <a:avLst/>
            </a:prstGeom>
            <a:noFill/>
            <a:ln w="9525">
              <a:noFill/>
              <a:miter lim="800000"/>
              <a:headEnd/>
              <a:tailEnd/>
            </a:ln>
          </p:spPr>
        </p:pic>
        <p:sp>
          <p:nvSpPr>
            <p:cNvPr id="5128" name="Text Box 16"/>
            <p:cNvSpPr txBox="1">
              <a:spLocks noChangeArrowheads="1"/>
            </p:cNvSpPr>
            <p:nvPr/>
          </p:nvSpPr>
          <p:spPr bwMode="auto">
            <a:xfrm>
              <a:off x="106362" y="6477000"/>
              <a:ext cx="7778005" cy="276999"/>
            </a:xfrm>
            <a:prstGeom prst="rect">
              <a:avLst/>
            </a:prstGeom>
            <a:noFill/>
            <a:ln w="9525">
              <a:noFill/>
              <a:miter lim="800000"/>
              <a:headEnd/>
              <a:tailEnd/>
            </a:ln>
          </p:spPr>
          <p:txBody>
            <a:bodyPr>
              <a:spAutoFit/>
            </a:bodyPr>
            <a:lstStyle/>
            <a:p>
              <a:pPr>
                <a:spcBef>
                  <a:spcPct val="50000"/>
                </a:spcBef>
              </a:pPr>
              <a:endParaRPr lang="de-DE" sz="1200" b="1" dirty="0">
                <a:solidFill>
                  <a:srgbClr val="604A7B"/>
                </a:solidFill>
                <a:latin typeface="Tahoma" pitchFamily="34" charset="0"/>
              </a:endParaRPr>
            </a:p>
          </p:txBody>
        </p:sp>
        <p:sp>
          <p:nvSpPr>
            <p:cNvPr id="5129" name="Rechteck 13"/>
            <p:cNvSpPr>
              <a:spLocks noChangeArrowheads="1"/>
            </p:cNvSpPr>
            <p:nvPr/>
          </p:nvSpPr>
          <p:spPr bwMode="auto">
            <a:xfrm rot="-924329">
              <a:off x="5580063" y="4437063"/>
              <a:ext cx="3168650" cy="946150"/>
            </a:xfrm>
            <a:prstGeom prst="rect">
              <a:avLst/>
            </a:prstGeom>
            <a:solidFill>
              <a:srgbClr val="FFFF99"/>
            </a:solidFill>
            <a:ln w="9525">
              <a:noFill/>
              <a:miter lim="800000"/>
              <a:headEnd/>
              <a:tailEnd/>
            </a:ln>
          </p:spPr>
          <p:txBody>
            <a:bodyPr>
              <a:spAutoFit/>
            </a:bodyPr>
            <a:lstStyle/>
            <a:p>
              <a:r>
                <a:rPr lang="de-DE" sz="2800" b="1">
                  <a:solidFill>
                    <a:srgbClr val="584099"/>
                  </a:solidFill>
                  <a:latin typeface="Arial Black" pitchFamily="34" charset="0"/>
                </a:rPr>
                <a:t>Integratives</a:t>
              </a:r>
            </a:p>
            <a:p>
              <a:r>
                <a:rPr lang="de-DE" sz="2800" b="1">
                  <a:solidFill>
                    <a:srgbClr val="584099"/>
                  </a:solidFill>
                  <a:latin typeface="Arial Black" pitchFamily="34" charset="0"/>
                </a:rPr>
                <a:t>Fußballprojekt</a:t>
              </a:r>
              <a:endParaRPr lang="de-DE" sz="2800"/>
            </a:p>
          </p:txBody>
        </p:sp>
      </p:grpSp>
    </p:spTree>
    <p:extLst>
      <p:ext uri="{BB962C8B-B14F-4D97-AF65-F5344CB8AC3E}">
        <p14:creationId xmlns:p14="http://schemas.microsoft.com/office/powerpoint/2010/main" val="2845400641"/>
      </p:ext>
    </p:extLst>
  </p:cSld>
  <p:clrMapOvr>
    <a:masterClrMapping/>
  </p:clrMapOvr>
  <p:transition advClick="0" advTm="5000">
    <p:pull dir="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1524000" y="764704"/>
            <a:ext cx="9180512" cy="6093296"/>
          </a:xfrm>
          <a:prstGeom prst="rect">
            <a:avLst/>
          </a:prstGeom>
          <a:solidFill>
            <a:srgbClr val="F8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p:cNvSpPr>
            <a:spLocks noGrp="1"/>
          </p:cNvSpPr>
          <p:nvPr>
            <p:ph type="title"/>
          </p:nvPr>
        </p:nvSpPr>
        <p:spPr>
          <a:xfrm>
            <a:off x="2351584" y="6309320"/>
            <a:ext cx="7776864" cy="360040"/>
          </a:xfrm>
        </p:spPr>
        <p:txBody>
          <a:bodyPr>
            <a:noAutofit/>
          </a:bodyPr>
          <a:lstStyle/>
          <a:p>
            <a:pPr algn="ctr"/>
            <a:r>
              <a:rPr lang="de-DE" sz="2800" cap="all" dirty="0">
                <a:solidFill>
                  <a:schemeClr val="bg1"/>
                </a:solidFill>
                <a:latin typeface="Arial" panose="020B0604020202020204" pitchFamily="34" charset="0"/>
                <a:cs typeface="Arial" panose="020B0604020202020204" pitchFamily="34" charset="0"/>
              </a:rPr>
              <a:t>„Dietrich Bonhoeffer werkstatt“</a:t>
            </a:r>
          </a:p>
        </p:txBody>
      </p:sp>
      <p:pic>
        <p:nvPicPr>
          <p:cNvPr id="3" name="Bild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000" y="764704"/>
            <a:ext cx="9225338" cy="5206150"/>
          </a:xfrm>
          <a:prstGeom prst="rect">
            <a:avLst/>
          </a:prstGeom>
        </p:spPr>
      </p:pic>
    </p:spTree>
    <p:extLst>
      <p:ext uri="{BB962C8B-B14F-4D97-AF65-F5344CB8AC3E}">
        <p14:creationId xmlns:p14="http://schemas.microsoft.com/office/powerpoint/2010/main" val="32996759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1524000" y="764704"/>
            <a:ext cx="9180512" cy="6093296"/>
          </a:xfrm>
          <a:prstGeom prst="rect">
            <a:avLst/>
          </a:prstGeom>
          <a:solidFill>
            <a:srgbClr val="F8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p:cNvSpPr>
            <a:spLocks noGrp="1"/>
          </p:cNvSpPr>
          <p:nvPr>
            <p:ph type="title"/>
          </p:nvPr>
        </p:nvSpPr>
        <p:spPr>
          <a:xfrm>
            <a:off x="2351584" y="6309320"/>
            <a:ext cx="7776864" cy="360040"/>
          </a:xfrm>
        </p:spPr>
        <p:txBody>
          <a:bodyPr>
            <a:noAutofit/>
          </a:bodyPr>
          <a:lstStyle/>
          <a:p>
            <a:pPr algn="ctr"/>
            <a:r>
              <a:rPr lang="de-DE" sz="2800" cap="all" dirty="0">
                <a:solidFill>
                  <a:schemeClr val="bg1"/>
                </a:solidFill>
                <a:latin typeface="Arial" panose="020B0604020202020204" pitchFamily="34" charset="0"/>
                <a:cs typeface="Arial" panose="020B0604020202020204" pitchFamily="34" charset="0"/>
              </a:rPr>
              <a:t>„Dietrich Bonhoeffer werkstatt“</a:t>
            </a:r>
          </a:p>
        </p:txBody>
      </p:sp>
      <p:pic>
        <p:nvPicPr>
          <p:cNvPr id="3" name="Bild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000" y="764704"/>
            <a:ext cx="9225338" cy="5206150"/>
          </a:xfrm>
          <a:prstGeom prst="rect">
            <a:avLst/>
          </a:prstGeom>
        </p:spPr>
      </p:pic>
    </p:spTree>
    <p:extLst>
      <p:ext uri="{BB962C8B-B14F-4D97-AF65-F5344CB8AC3E}">
        <p14:creationId xmlns:p14="http://schemas.microsoft.com/office/powerpoint/2010/main" val="34554102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1524000" y="764704"/>
            <a:ext cx="9180512" cy="6093296"/>
          </a:xfrm>
          <a:prstGeom prst="rect">
            <a:avLst/>
          </a:prstGeom>
          <a:solidFill>
            <a:srgbClr val="F8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p:cNvSpPr>
            <a:spLocks noGrp="1"/>
          </p:cNvSpPr>
          <p:nvPr>
            <p:ph type="title"/>
          </p:nvPr>
        </p:nvSpPr>
        <p:spPr>
          <a:xfrm>
            <a:off x="2351584" y="6309320"/>
            <a:ext cx="7776864" cy="360040"/>
          </a:xfrm>
        </p:spPr>
        <p:txBody>
          <a:bodyPr>
            <a:noAutofit/>
          </a:bodyPr>
          <a:lstStyle/>
          <a:p>
            <a:pPr algn="ctr"/>
            <a:r>
              <a:rPr lang="de-DE" sz="2800" cap="all" dirty="0">
                <a:solidFill>
                  <a:schemeClr val="bg1"/>
                </a:solidFill>
                <a:latin typeface="Arial" panose="020B0604020202020204" pitchFamily="34" charset="0"/>
                <a:cs typeface="Arial" panose="020B0604020202020204" pitchFamily="34" charset="0"/>
              </a:rPr>
              <a:t>„Dietrich Bonhoeffer Werkstatt“</a:t>
            </a:r>
          </a:p>
        </p:txBody>
      </p:sp>
      <p:pic>
        <p:nvPicPr>
          <p:cNvPr id="3" name="Bild 2"/>
          <p:cNvPicPr>
            <a:picLocks noChangeAspect="1"/>
          </p:cNvPicPr>
          <p:nvPr/>
        </p:nvPicPr>
        <p:blipFill rotWithShape="1">
          <a:blip r:embed="rId2" cstate="screen">
            <a:extLst>
              <a:ext uri="{28A0092B-C50C-407E-A947-70E740481C1C}">
                <a14:useLocalDpi xmlns:a14="http://schemas.microsoft.com/office/drawing/2010/main"/>
              </a:ext>
            </a:extLst>
          </a:blip>
          <a:srcRect t="-1025"/>
          <a:stretch/>
        </p:blipFill>
        <p:spPr>
          <a:xfrm rot="16200000">
            <a:off x="3465374" y="-1280102"/>
            <a:ext cx="5248137" cy="9319797"/>
          </a:xfrm>
          <a:prstGeom prst="rect">
            <a:avLst/>
          </a:prstGeom>
        </p:spPr>
      </p:pic>
    </p:spTree>
    <p:extLst>
      <p:ext uri="{BB962C8B-B14F-4D97-AF65-F5344CB8AC3E}">
        <p14:creationId xmlns:p14="http://schemas.microsoft.com/office/powerpoint/2010/main" val="15324788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1524000" y="764704"/>
            <a:ext cx="9180512" cy="6093296"/>
          </a:xfrm>
          <a:prstGeom prst="rect">
            <a:avLst/>
          </a:prstGeom>
          <a:solidFill>
            <a:srgbClr val="F8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p:cNvSpPr>
            <a:spLocks noGrp="1"/>
          </p:cNvSpPr>
          <p:nvPr>
            <p:ph type="title"/>
          </p:nvPr>
        </p:nvSpPr>
        <p:spPr>
          <a:xfrm>
            <a:off x="2351584" y="6309320"/>
            <a:ext cx="7776864" cy="360040"/>
          </a:xfrm>
        </p:spPr>
        <p:txBody>
          <a:bodyPr>
            <a:noAutofit/>
          </a:bodyPr>
          <a:lstStyle/>
          <a:p>
            <a:pPr algn="ctr"/>
            <a:r>
              <a:rPr lang="de-DE" sz="2800" cap="all" dirty="0">
                <a:solidFill>
                  <a:schemeClr val="bg1"/>
                </a:solidFill>
                <a:latin typeface="Arial" panose="020B0604020202020204" pitchFamily="34" charset="0"/>
                <a:cs typeface="Arial" panose="020B0604020202020204" pitchFamily="34" charset="0"/>
              </a:rPr>
              <a:t>„Dietrich Bonhoeffer Werkstatt“</a:t>
            </a:r>
          </a:p>
        </p:txBody>
      </p:sp>
      <p:pic>
        <p:nvPicPr>
          <p:cNvPr id="3" name="Bild 2"/>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1524001" y="745235"/>
            <a:ext cx="9193608" cy="5195653"/>
          </a:xfrm>
          <a:prstGeom prst="rect">
            <a:avLst/>
          </a:prstGeom>
        </p:spPr>
      </p:pic>
    </p:spTree>
    <p:extLst>
      <p:ext uri="{BB962C8B-B14F-4D97-AF65-F5344CB8AC3E}">
        <p14:creationId xmlns:p14="http://schemas.microsoft.com/office/powerpoint/2010/main" val="17444429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1524000" y="764704"/>
            <a:ext cx="9180512" cy="6093296"/>
          </a:xfrm>
          <a:prstGeom prst="rect">
            <a:avLst/>
          </a:prstGeom>
          <a:solidFill>
            <a:srgbClr val="F8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p:cNvSpPr>
            <a:spLocks noGrp="1"/>
          </p:cNvSpPr>
          <p:nvPr>
            <p:ph type="title"/>
          </p:nvPr>
        </p:nvSpPr>
        <p:spPr>
          <a:xfrm>
            <a:off x="2351584" y="6309320"/>
            <a:ext cx="7776864" cy="360040"/>
          </a:xfrm>
        </p:spPr>
        <p:txBody>
          <a:bodyPr>
            <a:noAutofit/>
          </a:bodyPr>
          <a:lstStyle/>
          <a:p>
            <a:pPr algn="ctr"/>
            <a:r>
              <a:rPr lang="de-DE" sz="2800" cap="all" dirty="0">
                <a:solidFill>
                  <a:schemeClr val="bg1"/>
                </a:solidFill>
                <a:latin typeface="Arial" panose="020B0604020202020204" pitchFamily="34" charset="0"/>
                <a:cs typeface="Arial" panose="020B0604020202020204" pitchFamily="34" charset="0"/>
              </a:rPr>
              <a:t>„Dietrich Bonhoeffer Werkstatt“</a:t>
            </a:r>
          </a:p>
        </p:txBody>
      </p:sp>
      <p:pic>
        <p:nvPicPr>
          <p:cNvPr id="3" name="Bild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000" y="745235"/>
            <a:ext cx="9225338" cy="5195653"/>
          </a:xfrm>
          <a:prstGeom prst="rect">
            <a:avLst/>
          </a:prstGeom>
        </p:spPr>
      </p:pic>
    </p:spTree>
    <p:extLst>
      <p:ext uri="{BB962C8B-B14F-4D97-AF65-F5344CB8AC3E}">
        <p14:creationId xmlns:p14="http://schemas.microsoft.com/office/powerpoint/2010/main" val="26073399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1524000" y="764704"/>
            <a:ext cx="9180512" cy="6093296"/>
          </a:xfrm>
          <a:prstGeom prst="rect">
            <a:avLst/>
          </a:prstGeom>
          <a:solidFill>
            <a:srgbClr val="F8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p:cNvSpPr>
            <a:spLocks noGrp="1"/>
          </p:cNvSpPr>
          <p:nvPr>
            <p:ph type="title"/>
          </p:nvPr>
        </p:nvSpPr>
        <p:spPr>
          <a:xfrm>
            <a:off x="2351584" y="6309320"/>
            <a:ext cx="7776864" cy="360040"/>
          </a:xfrm>
        </p:spPr>
        <p:txBody>
          <a:bodyPr>
            <a:noAutofit/>
          </a:bodyPr>
          <a:lstStyle/>
          <a:p>
            <a:pPr algn="ctr"/>
            <a:r>
              <a:rPr lang="de-DE" sz="2800" cap="all" dirty="0">
                <a:solidFill>
                  <a:schemeClr val="bg1"/>
                </a:solidFill>
                <a:latin typeface="Arial" panose="020B0604020202020204" pitchFamily="34" charset="0"/>
                <a:cs typeface="Arial" panose="020B0604020202020204" pitchFamily="34" charset="0"/>
              </a:rPr>
              <a:t>Großküche am Schützenberg</a:t>
            </a:r>
          </a:p>
        </p:txBody>
      </p:sp>
      <p:pic>
        <p:nvPicPr>
          <p:cNvPr id="12" name="Grafik 1"/>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rcRect/>
          <a:stretch/>
        </p:blipFill>
        <p:spPr>
          <a:xfrm>
            <a:off x="1524001" y="765175"/>
            <a:ext cx="9224963" cy="5207000"/>
          </a:xfrm>
          <a:prstGeom prst="rect">
            <a:avLst/>
          </a:prstGeom>
        </p:spPr>
      </p:pic>
    </p:spTree>
    <p:extLst>
      <p:ext uri="{BB962C8B-B14F-4D97-AF65-F5344CB8AC3E}">
        <p14:creationId xmlns:p14="http://schemas.microsoft.com/office/powerpoint/2010/main" val="26317375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1524000" y="764704"/>
            <a:ext cx="9144000" cy="6093296"/>
          </a:xfrm>
          <a:prstGeom prst="rect">
            <a:avLst/>
          </a:prstGeom>
          <a:solidFill>
            <a:srgbClr val="F8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p:cNvSpPr>
            <a:spLocks noGrp="1"/>
          </p:cNvSpPr>
          <p:nvPr>
            <p:ph type="title"/>
          </p:nvPr>
        </p:nvSpPr>
        <p:spPr>
          <a:xfrm>
            <a:off x="2351584" y="6309320"/>
            <a:ext cx="7776864" cy="360040"/>
          </a:xfrm>
        </p:spPr>
        <p:txBody>
          <a:bodyPr>
            <a:noAutofit/>
          </a:bodyPr>
          <a:lstStyle/>
          <a:p>
            <a:pPr algn="ctr"/>
            <a:r>
              <a:rPr lang="de-DE" sz="2800" cap="all" dirty="0">
                <a:solidFill>
                  <a:schemeClr val="bg1"/>
                </a:solidFill>
                <a:latin typeface="Arial" panose="020B0604020202020204" pitchFamily="34" charset="0"/>
                <a:cs typeface="Arial" panose="020B0604020202020204" pitchFamily="34" charset="0"/>
              </a:rPr>
              <a:t>Floristik</a:t>
            </a:r>
          </a:p>
        </p:txBody>
      </p:sp>
      <p:pic>
        <p:nvPicPr>
          <p:cNvPr id="12" name="Bildplatzhalter 4"/>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rcRect/>
          <a:stretch/>
        </p:blipFill>
        <p:spPr>
          <a:xfrm>
            <a:off x="1524000" y="765175"/>
            <a:ext cx="9144000" cy="5207000"/>
          </a:xfrm>
          <a:prstGeom prst="rect">
            <a:avLst/>
          </a:prstGeom>
        </p:spPr>
      </p:pic>
    </p:spTree>
    <p:extLst>
      <p:ext uri="{BB962C8B-B14F-4D97-AF65-F5344CB8AC3E}">
        <p14:creationId xmlns:p14="http://schemas.microsoft.com/office/powerpoint/2010/main" val="34230969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1524000" y="764704"/>
            <a:ext cx="9180512" cy="6093296"/>
          </a:xfrm>
          <a:prstGeom prst="rect">
            <a:avLst/>
          </a:prstGeom>
          <a:solidFill>
            <a:srgbClr val="F8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p:cNvSpPr>
            <a:spLocks noGrp="1"/>
          </p:cNvSpPr>
          <p:nvPr>
            <p:ph type="title"/>
          </p:nvPr>
        </p:nvSpPr>
        <p:spPr>
          <a:xfrm>
            <a:off x="2351584" y="6309320"/>
            <a:ext cx="7776864" cy="360040"/>
          </a:xfrm>
        </p:spPr>
        <p:txBody>
          <a:bodyPr>
            <a:noAutofit/>
          </a:bodyPr>
          <a:lstStyle/>
          <a:p>
            <a:pPr algn="ctr"/>
            <a:r>
              <a:rPr lang="de-DE" sz="2800" cap="all" dirty="0">
                <a:solidFill>
                  <a:schemeClr val="bg1"/>
                </a:solidFill>
                <a:latin typeface="Arial" panose="020B0604020202020204" pitchFamily="34" charset="0"/>
                <a:cs typeface="Arial" panose="020B0604020202020204" pitchFamily="34" charset="0"/>
              </a:rPr>
              <a:t>Floristik</a:t>
            </a:r>
          </a:p>
        </p:txBody>
      </p:sp>
      <p:pic>
        <p:nvPicPr>
          <p:cNvPr id="13" name="Grafik 6"/>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rcRect/>
          <a:stretch/>
        </p:blipFill>
        <p:spPr>
          <a:xfrm>
            <a:off x="1524001" y="765175"/>
            <a:ext cx="9236075" cy="5207000"/>
          </a:xfrm>
          <a:prstGeom prst="rect">
            <a:avLst/>
          </a:prstGeom>
        </p:spPr>
      </p:pic>
    </p:spTree>
    <p:extLst>
      <p:ext uri="{BB962C8B-B14F-4D97-AF65-F5344CB8AC3E}">
        <p14:creationId xmlns:p14="http://schemas.microsoft.com/office/powerpoint/2010/main" val="4192606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1524000" y="764704"/>
            <a:ext cx="9180512" cy="6093296"/>
          </a:xfrm>
          <a:prstGeom prst="rect">
            <a:avLst/>
          </a:prstGeom>
          <a:solidFill>
            <a:srgbClr val="F8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p:cNvSpPr>
            <a:spLocks noGrp="1"/>
          </p:cNvSpPr>
          <p:nvPr>
            <p:ph type="title"/>
          </p:nvPr>
        </p:nvSpPr>
        <p:spPr>
          <a:xfrm>
            <a:off x="2351584" y="6309320"/>
            <a:ext cx="7776864" cy="360040"/>
          </a:xfrm>
        </p:spPr>
        <p:txBody>
          <a:bodyPr>
            <a:noAutofit/>
          </a:bodyPr>
          <a:lstStyle/>
          <a:p>
            <a:pPr algn="ctr"/>
            <a:r>
              <a:rPr lang="de-DE" sz="2800" cap="all" dirty="0">
                <a:solidFill>
                  <a:schemeClr val="bg1"/>
                </a:solidFill>
                <a:latin typeface="Arial" panose="020B0604020202020204" pitchFamily="34" charset="0"/>
                <a:cs typeface="Arial" panose="020B0604020202020204" pitchFamily="34" charset="0"/>
              </a:rPr>
              <a:t>Lädchen am Laubengang</a:t>
            </a:r>
          </a:p>
        </p:txBody>
      </p:sp>
      <p:pic>
        <p:nvPicPr>
          <p:cNvPr id="3" name="Bild 2" descr="Kost├╝mverleih-0770.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001" y="764705"/>
            <a:ext cx="9180512" cy="5206151"/>
          </a:xfrm>
          <a:prstGeom prst="rect">
            <a:avLst/>
          </a:prstGeom>
        </p:spPr>
      </p:pic>
    </p:spTree>
    <p:extLst>
      <p:ext uri="{BB962C8B-B14F-4D97-AF65-F5344CB8AC3E}">
        <p14:creationId xmlns:p14="http://schemas.microsoft.com/office/powerpoint/2010/main" val="7051250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1524000" y="764704"/>
            <a:ext cx="9180512" cy="6093296"/>
          </a:xfrm>
          <a:prstGeom prst="rect">
            <a:avLst/>
          </a:prstGeom>
          <a:solidFill>
            <a:srgbClr val="F8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p:cNvSpPr>
            <a:spLocks noGrp="1"/>
          </p:cNvSpPr>
          <p:nvPr>
            <p:ph type="title"/>
          </p:nvPr>
        </p:nvSpPr>
        <p:spPr>
          <a:xfrm>
            <a:off x="2351584" y="6309320"/>
            <a:ext cx="7776864" cy="360040"/>
          </a:xfrm>
        </p:spPr>
        <p:txBody>
          <a:bodyPr>
            <a:noAutofit/>
          </a:bodyPr>
          <a:lstStyle/>
          <a:p>
            <a:pPr algn="ctr"/>
            <a:r>
              <a:rPr lang="de-DE" sz="2800" cap="all" dirty="0">
                <a:solidFill>
                  <a:schemeClr val="bg1"/>
                </a:solidFill>
                <a:latin typeface="Arial" panose="020B0604020202020204" pitchFamily="34" charset="0"/>
                <a:cs typeface="Arial" panose="020B0604020202020204" pitchFamily="34" charset="0"/>
              </a:rPr>
              <a:t>Lädchen am Laubengang</a:t>
            </a:r>
          </a:p>
        </p:txBody>
      </p:sp>
      <p:pic>
        <p:nvPicPr>
          <p:cNvPr id="3" name="Bild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000" y="764705"/>
            <a:ext cx="9235834" cy="5206151"/>
          </a:xfrm>
          <a:prstGeom prst="rect">
            <a:avLst/>
          </a:prstGeom>
        </p:spPr>
      </p:pic>
    </p:spTree>
    <p:extLst>
      <p:ext uri="{BB962C8B-B14F-4D97-AF65-F5344CB8AC3E}">
        <p14:creationId xmlns:p14="http://schemas.microsoft.com/office/powerpoint/2010/main" val="3691793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1" name="Gruppieren 10"/>
          <p:cNvGrpSpPr>
            <a:grpSpLocks/>
          </p:cNvGrpSpPr>
          <p:nvPr/>
        </p:nvGrpSpPr>
        <p:grpSpPr bwMode="auto">
          <a:xfrm>
            <a:off x="1703389" y="163514"/>
            <a:ext cx="8734425" cy="6543675"/>
            <a:chOff x="179388" y="163513"/>
            <a:chExt cx="8734425" cy="6543675"/>
          </a:xfrm>
        </p:grpSpPr>
        <p:pic>
          <p:nvPicPr>
            <p:cNvPr id="7173" name="Picture 9"/>
            <p:cNvPicPr>
              <a:picLocks noChangeAspect="1" noChangeArrowheads="1"/>
            </p:cNvPicPr>
            <p:nvPr/>
          </p:nvPicPr>
          <p:blipFill>
            <a:blip r:embed="rId2" cstate="print"/>
            <a:srcRect/>
            <a:stretch>
              <a:fillRect/>
            </a:stretch>
          </p:blipFill>
          <p:spPr bwMode="auto">
            <a:xfrm>
              <a:off x="395288" y="1595438"/>
              <a:ext cx="7200900" cy="4641850"/>
            </a:xfrm>
            <a:prstGeom prst="rect">
              <a:avLst/>
            </a:prstGeom>
            <a:noFill/>
            <a:ln w="9525">
              <a:noFill/>
              <a:miter lim="800000"/>
              <a:headEnd/>
              <a:tailEnd/>
            </a:ln>
          </p:spPr>
        </p:pic>
        <p:sp>
          <p:nvSpPr>
            <p:cNvPr id="7174" name="Rechteck 13"/>
            <p:cNvSpPr>
              <a:spLocks noChangeArrowheads="1"/>
            </p:cNvSpPr>
            <p:nvPr/>
          </p:nvSpPr>
          <p:spPr bwMode="auto">
            <a:xfrm>
              <a:off x="179388" y="163513"/>
              <a:ext cx="8064500" cy="1311275"/>
            </a:xfrm>
            <a:prstGeom prst="rect">
              <a:avLst/>
            </a:prstGeom>
            <a:noFill/>
            <a:ln w="9525">
              <a:noFill/>
              <a:miter lim="800000"/>
              <a:headEnd/>
              <a:tailEnd/>
            </a:ln>
          </p:spPr>
          <p:txBody>
            <a:bodyPr>
              <a:spAutoFit/>
            </a:bodyPr>
            <a:lstStyle/>
            <a:p>
              <a:r>
                <a:rPr lang="de-DE" sz="2000" b="1" dirty="0" err="1">
                  <a:solidFill>
                    <a:srgbClr val="584099"/>
                  </a:solidFill>
                  <a:latin typeface="Arial Black" pitchFamily="34" charset="0"/>
                </a:rPr>
                <a:t>Diako</a:t>
              </a:r>
              <a:r>
                <a:rPr lang="de-DE" sz="2000" b="1" dirty="0">
                  <a:solidFill>
                    <a:srgbClr val="584099"/>
                  </a:solidFill>
                  <a:latin typeface="Arial Black" pitchFamily="34" charset="0"/>
                </a:rPr>
                <a:t> Diakonie-Verbund Eisenach </a:t>
              </a:r>
              <a:r>
                <a:rPr lang="de-DE" sz="2000" b="1" dirty="0" err="1">
                  <a:solidFill>
                    <a:srgbClr val="584099"/>
                  </a:solidFill>
                  <a:latin typeface="Arial Black" pitchFamily="34" charset="0"/>
                </a:rPr>
                <a:t>gem.GmbH</a:t>
              </a:r>
              <a:endParaRPr lang="de-DE" sz="2000" b="1" dirty="0">
                <a:solidFill>
                  <a:srgbClr val="584099"/>
                </a:solidFill>
                <a:latin typeface="Arial Black" pitchFamily="34" charset="0"/>
              </a:endParaRPr>
            </a:p>
            <a:p>
              <a:r>
                <a:rPr lang="de-DE" sz="2000" b="1" dirty="0">
                  <a:solidFill>
                    <a:srgbClr val="584099"/>
                  </a:solidFill>
                  <a:latin typeface="Arial Black" pitchFamily="34" charset="0"/>
                </a:rPr>
                <a:t>Bereich Bad Langensalza</a:t>
              </a:r>
            </a:p>
            <a:p>
              <a:endParaRPr lang="de-DE" sz="2000" b="1" dirty="0">
                <a:solidFill>
                  <a:srgbClr val="584099"/>
                </a:solidFill>
                <a:latin typeface="Arial Black" pitchFamily="34" charset="0"/>
              </a:endParaRPr>
            </a:p>
            <a:p>
              <a:r>
                <a:rPr lang="de-DE" sz="2000" b="1" i="1" dirty="0">
                  <a:solidFill>
                    <a:srgbClr val="584099"/>
                  </a:solidFill>
                  <a:latin typeface="Arial Black" pitchFamily="34" charset="0"/>
                </a:rPr>
                <a:t>Traumwerkstatt</a:t>
              </a:r>
            </a:p>
          </p:txBody>
        </p:sp>
        <p:pic>
          <p:nvPicPr>
            <p:cNvPr id="7175" name="Picture 4"/>
            <p:cNvPicPr>
              <a:picLocks noChangeAspect="1" noChangeArrowheads="1"/>
            </p:cNvPicPr>
            <p:nvPr/>
          </p:nvPicPr>
          <p:blipFill>
            <a:blip r:embed="rId3" cstate="print"/>
            <a:srcRect/>
            <a:stretch>
              <a:fillRect/>
            </a:stretch>
          </p:blipFill>
          <p:spPr bwMode="auto">
            <a:xfrm>
              <a:off x="7718425" y="260350"/>
              <a:ext cx="1144588" cy="1152525"/>
            </a:xfrm>
            <a:prstGeom prst="rect">
              <a:avLst/>
            </a:prstGeom>
            <a:noFill/>
            <a:ln w="9525">
              <a:noFill/>
              <a:miter lim="800000"/>
              <a:headEnd/>
              <a:tailEnd/>
            </a:ln>
          </p:spPr>
        </p:pic>
        <p:pic>
          <p:nvPicPr>
            <p:cNvPr id="7176" name="Picture 5" descr="DiakonieMD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729538" y="6411913"/>
              <a:ext cx="1184275" cy="295275"/>
            </a:xfrm>
            <a:prstGeom prst="rect">
              <a:avLst/>
            </a:prstGeom>
            <a:noFill/>
            <a:ln w="9525">
              <a:noFill/>
              <a:miter lim="800000"/>
              <a:headEnd/>
              <a:tailEnd/>
            </a:ln>
          </p:spPr>
        </p:pic>
        <p:sp>
          <p:nvSpPr>
            <p:cNvPr id="7177" name="Rechteck 13"/>
            <p:cNvSpPr>
              <a:spLocks noChangeArrowheads="1"/>
            </p:cNvSpPr>
            <p:nvPr/>
          </p:nvSpPr>
          <p:spPr bwMode="auto">
            <a:xfrm rot="-1133424">
              <a:off x="5427087" y="4881603"/>
              <a:ext cx="3348038" cy="946150"/>
            </a:xfrm>
            <a:prstGeom prst="rect">
              <a:avLst/>
            </a:prstGeom>
            <a:solidFill>
              <a:srgbClr val="FFFF99"/>
            </a:solidFill>
            <a:ln w="9525">
              <a:noFill/>
              <a:miter lim="800000"/>
              <a:headEnd/>
              <a:tailEnd/>
            </a:ln>
          </p:spPr>
          <p:txBody>
            <a:bodyPr>
              <a:spAutoFit/>
            </a:bodyPr>
            <a:lstStyle/>
            <a:p>
              <a:r>
                <a:rPr lang="de-DE" sz="2800" b="1">
                  <a:solidFill>
                    <a:srgbClr val="584099"/>
                  </a:solidFill>
                  <a:latin typeface="Arial Black" pitchFamily="34" charset="0"/>
                </a:rPr>
                <a:t>Musik, Tanz</a:t>
              </a:r>
            </a:p>
            <a:p>
              <a:r>
                <a:rPr lang="de-DE" sz="2800" b="1">
                  <a:solidFill>
                    <a:srgbClr val="584099"/>
                  </a:solidFill>
                  <a:latin typeface="Arial Black" pitchFamily="34" charset="0"/>
                </a:rPr>
                <a:t>und gute Laune</a:t>
              </a:r>
              <a:endParaRPr lang="de-DE" sz="2800"/>
            </a:p>
          </p:txBody>
        </p:sp>
      </p:grpSp>
      <p:sp>
        <p:nvSpPr>
          <p:cNvPr id="10" name="Rechteck 13"/>
          <p:cNvSpPr>
            <a:spLocks noChangeArrowheads="1"/>
          </p:cNvSpPr>
          <p:nvPr/>
        </p:nvSpPr>
        <p:spPr bwMode="auto">
          <a:xfrm>
            <a:off x="5736356" y="620688"/>
            <a:ext cx="3455988" cy="861774"/>
          </a:xfrm>
          <a:prstGeom prst="rect">
            <a:avLst/>
          </a:prstGeom>
          <a:noFill/>
          <a:ln w="9525">
            <a:noFill/>
            <a:miter lim="800000"/>
            <a:headEnd/>
            <a:tailEnd/>
          </a:ln>
        </p:spPr>
        <p:txBody>
          <a:bodyPr>
            <a:spAutoFit/>
          </a:bodyPr>
          <a:lstStyle/>
          <a:p>
            <a:pPr algn="r"/>
            <a:r>
              <a:rPr lang="de-DE" sz="1400" b="1" dirty="0" err="1">
                <a:solidFill>
                  <a:srgbClr val="584099"/>
                </a:solidFill>
              </a:rPr>
              <a:t>Diako</a:t>
            </a:r>
            <a:r>
              <a:rPr lang="de-DE" sz="1200" dirty="0">
                <a:solidFill>
                  <a:srgbClr val="584099"/>
                </a:solidFill>
              </a:rPr>
              <a:t> </a:t>
            </a:r>
            <a:r>
              <a:rPr lang="de-DE" sz="1200" b="1" dirty="0">
                <a:solidFill>
                  <a:srgbClr val="584099"/>
                </a:solidFill>
              </a:rPr>
              <a:t>– Westthüringen </a:t>
            </a:r>
            <a:r>
              <a:rPr lang="de-DE" sz="1200" b="1" dirty="0" err="1">
                <a:solidFill>
                  <a:srgbClr val="584099"/>
                </a:solidFill>
              </a:rPr>
              <a:t>gem.GmbH</a:t>
            </a:r>
            <a:endParaRPr lang="de-DE" sz="1200" b="1" dirty="0">
              <a:solidFill>
                <a:srgbClr val="584099"/>
              </a:solidFill>
            </a:endParaRPr>
          </a:p>
          <a:p>
            <a:pPr algn="r"/>
            <a:r>
              <a:rPr lang="de-DE" sz="1200" b="1" dirty="0">
                <a:solidFill>
                  <a:srgbClr val="584099"/>
                </a:solidFill>
              </a:rPr>
              <a:t>Unternehmensgruppe der</a:t>
            </a:r>
          </a:p>
          <a:p>
            <a:pPr algn="r"/>
            <a:r>
              <a:rPr lang="de-DE" sz="1200" b="1" dirty="0">
                <a:solidFill>
                  <a:srgbClr val="584099"/>
                </a:solidFill>
              </a:rPr>
              <a:t>Ev.-</a:t>
            </a:r>
            <a:r>
              <a:rPr lang="de-DE" sz="1200" b="1" dirty="0" err="1">
                <a:solidFill>
                  <a:srgbClr val="584099"/>
                </a:solidFill>
              </a:rPr>
              <a:t>Luth.Diakonissenhausstiftung</a:t>
            </a:r>
            <a:r>
              <a:rPr lang="de-DE" sz="1200" b="1" dirty="0">
                <a:solidFill>
                  <a:srgbClr val="584099"/>
                </a:solidFill>
              </a:rPr>
              <a:t> Eisenach</a:t>
            </a:r>
          </a:p>
          <a:p>
            <a:pPr algn="r"/>
            <a:r>
              <a:rPr lang="de-DE" sz="1200" b="1" dirty="0">
                <a:solidFill>
                  <a:srgbClr val="584099"/>
                </a:solidFill>
              </a:rPr>
              <a:t>Tel.: 03603  86 12 11</a:t>
            </a:r>
            <a:endParaRPr lang="de-DE" sz="800" b="1" dirty="0">
              <a:solidFill>
                <a:schemeClr val="bg1"/>
              </a:solidFill>
            </a:endParaRPr>
          </a:p>
        </p:txBody>
      </p:sp>
    </p:spTree>
    <p:extLst>
      <p:ext uri="{BB962C8B-B14F-4D97-AF65-F5344CB8AC3E}">
        <p14:creationId xmlns:p14="http://schemas.microsoft.com/office/powerpoint/2010/main" val="2837868427"/>
      </p:ext>
    </p:extLst>
  </p:cSld>
  <p:clrMapOvr>
    <a:masterClrMapping/>
  </p:clrMapOvr>
  <p:transition advClick="0" advTm="5000">
    <p:strips/>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1524000" y="764704"/>
            <a:ext cx="9180512" cy="6093296"/>
          </a:xfrm>
          <a:prstGeom prst="rect">
            <a:avLst/>
          </a:prstGeom>
          <a:solidFill>
            <a:srgbClr val="F8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p:cNvSpPr>
            <a:spLocks noGrp="1"/>
          </p:cNvSpPr>
          <p:nvPr>
            <p:ph type="title"/>
          </p:nvPr>
        </p:nvSpPr>
        <p:spPr>
          <a:xfrm>
            <a:off x="2351584" y="6309320"/>
            <a:ext cx="7776864" cy="360040"/>
          </a:xfrm>
        </p:spPr>
        <p:txBody>
          <a:bodyPr>
            <a:noAutofit/>
          </a:bodyPr>
          <a:lstStyle/>
          <a:p>
            <a:pPr algn="ctr"/>
            <a:r>
              <a:rPr lang="de-DE" sz="2800" cap="all" dirty="0">
                <a:solidFill>
                  <a:schemeClr val="bg1"/>
                </a:solidFill>
                <a:latin typeface="Arial" panose="020B0604020202020204" pitchFamily="34" charset="0"/>
                <a:cs typeface="Arial" panose="020B0604020202020204" pitchFamily="34" charset="0"/>
              </a:rPr>
              <a:t>Gärtnerei / Landschaftspflege</a:t>
            </a:r>
          </a:p>
        </p:txBody>
      </p:sp>
      <p:pic>
        <p:nvPicPr>
          <p:cNvPr id="3" name="Bild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000" y="764705"/>
            <a:ext cx="9180000" cy="5197177"/>
          </a:xfrm>
          <a:prstGeom prst="rect">
            <a:avLst/>
          </a:prstGeom>
        </p:spPr>
      </p:pic>
    </p:spTree>
    <p:extLst>
      <p:ext uri="{BB962C8B-B14F-4D97-AF65-F5344CB8AC3E}">
        <p14:creationId xmlns:p14="http://schemas.microsoft.com/office/powerpoint/2010/main" val="94958580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1524000" y="764704"/>
            <a:ext cx="9180512" cy="6093296"/>
          </a:xfrm>
          <a:prstGeom prst="rect">
            <a:avLst/>
          </a:prstGeom>
          <a:solidFill>
            <a:srgbClr val="F8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p:cNvSpPr>
            <a:spLocks noGrp="1"/>
          </p:cNvSpPr>
          <p:nvPr>
            <p:ph type="title"/>
          </p:nvPr>
        </p:nvSpPr>
        <p:spPr>
          <a:xfrm>
            <a:off x="2351584" y="6309320"/>
            <a:ext cx="7776864" cy="360040"/>
          </a:xfrm>
        </p:spPr>
        <p:txBody>
          <a:bodyPr>
            <a:noAutofit/>
          </a:bodyPr>
          <a:lstStyle/>
          <a:p>
            <a:pPr algn="ctr"/>
            <a:r>
              <a:rPr lang="de-DE" sz="2800" cap="all" dirty="0">
                <a:solidFill>
                  <a:schemeClr val="bg1"/>
                </a:solidFill>
                <a:latin typeface="Arial" panose="020B0604020202020204" pitchFamily="34" charset="0"/>
                <a:cs typeface="Arial" panose="020B0604020202020204" pitchFamily="34" charset="0"/>
              </a:rPr>
              <a:t>Rehawerkstatt am Schadeberg</a:t>
            </a:r>
          </a:p>
        </p:txBody>
      </p:sp>
      <p:pic>
        <p:nvPicPr>
          <p:cNvPr id="3" name="Bild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000" y="764704"/>
            <a:ext cx="9225338" cy="5206150"/>
          </a:xfrm>
          <a:prstGeom prst="rect">
            <a:avLst/>
          </a:prstGeom>
        </p:spPr>
      </p:pic>
    </p:spTree>
    <p:extLst>
      <p:ext uri="{BB962C8B-B14F-4D97-AF65-F5344CB8AC3E}">
        <p14:creationId xmlns:p14="http://schemas.microsoft.com/office/powerpoint/2010/main" val="15738562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1524000" y="764704"/>
            <a:ext cx="9180512" cy="6093296"/>
          </a:xfrm>
          <a:prstGeom prst="rect">
            <a:avLst/>
          </a:prstGeom>
          <a:solidFill>
            <a:srgbClr val="F8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p:cNvSpPr>
            <a:spLocks noGrp="1"/>
          </p:cNvSpPr>
          <p:nvPr>
            <p:ph type="title"/>
          </p:nvPr>
        </p:nvSpPr>
        <p:spPr>
          <a:xfrm>
            <a:off x="2351584" y="6309320"/>
            <a:ext cx="7776864" cy="360040"/>
          </a:xfrm>
        </p:spPr>
        <p:txBody>
          <a:bodyPr>
            <a:noAutofit/>
          </a:bodyPr>
          <a:lstStyle/>
          <a:p>
            <a:pPr algn="ctr"/>
            <a:r>
              <a:rPr lang="de-DE" sz="2800" cap="all" dirty="0">
                <a:solidFill>
                  <a:schemeClr val="bg1"/>
                </a:solidFill>
                <a:latin typeface="Arial" panose="020B0604020202020204" pitchFamily="34" charset="0"/>
                <a:cs typeface="Arial" panose="020B0604020202020204" pitchFamily="34" charset="0"/>
              </a:rPr>
              <a:t>Rehawerkstatt am Schadeberg</a:t>
            </a:r>
          </a:p>
        </p:txBody>
      </p:sp>
      <p:pic>
        <p:nvPicPr>
          <p:cNvPr id="3" name="Bild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000" y="764704"/>
            <a:ext cx="9235834" cy="5206150"/>
          </a:xfrm>
          <a:prstGeom prst="rect">
            <a:avLst/>
          </a:prstGeom>
        </p:spPr>
      </p:pic>
    </p:spTree>
    <p:extLst>
      <p:ext uri="{BB962C8B-B14F-4D97-AF65-F5344CB8AC3E}">
        <p14:creationId xmlns:p14="http://schemas.microsoft.com/office/powerpoint/2010/main" val="14617562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1524000" y="764704"/>
            <a:ext cx="9180512" cy="6093296"/>
          </a:xfrm>
          <a:prstGeom prst="rect">
            <a:avLst/>
          </a:prstGeom>
          <a:solidFill>
            <a:srgbClr val="F8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p:cNvSpPr>
            <a:spLocks noGrp="1"/>
          </p:cNvSpPr>
          <p:nvPr>
            <p:ph type="title"/>
          </p:nvPr>
        </p:nvSpPr>
        <p:spPr>
          <a:xfrm>
            <a:off x="2351584" y="6309320"/>
            <a:ext cx="7776864" cy="360040"/>
          </a:xfrm>
        </p:spPr>
        <p:txBody>
          <a:bodyPr>
            <a:noAutofit/>
          </a:bodyPr>
          <a:lstStyle/>
          <a:p>
            <a:pPr algn="ctr"/>
            <a:r>
              <a:rPr lang="de-DE" sz="2800" cap="all" dirty="0">
                <a:solidFill>
                  <a:schemeClr val="bg1"/>
                </a:solidFill>
                <a:latin typeface="Arial" panose="020B0604020202020204" pitchFamily="34" charset="0"/>
                <a:cs typeface="Arial" panose="020B0604020202020204" pitchFamily="34" charset="0"/>
              </a:rPr>
              <a:t>Rehawerkstatt am Schadeberg</a:t>
            </a:r>
          </a:p>
        </p:txBody>
      </p:sp>
      <p:pic>
        <p:nvPicPr>
          <p:cNvPr id="3" name="Bild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000" y="764704"/>
            <a:ext cx="9235834" cy="5206150"/>
          </a:xfrm>
          <a:prstGeom prst="rect">
            <a:avLst/>
          </a:prstGeom>
        </p:spPr>
      </p:pic>
    </p:spTree>
    <p:extLst>
      <p:ext uri="{BB962C8B-B14F-4D97-AF65-F5344CB8AC3E}">
        <p14:creationId xmlns:p14="http://schemas.microsoft.com/office/powerpoint/2010/main" val="28659640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1524000" y="764704"/>
            <a:ext cx="9180512" cy="6093296"/>
          </a:xfrm>
          <a:prstGeom prst="rect">
            <a:avLst/>
          </a:prstGeom>
          <a:solidFill>
            <a:srgbClr val="F8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p:cNvSpPr>
            <a:spLocks noGrp="1"/>
          </p:cNvSpPr>
          <p:nvPr>
            <p:ph type="title"/>
          </p:nvPr>
        </p:nvSpPr>
        <p:spPr>
          <a:xfrm>
            <a:off x="2351584" y="6309320"/>
            <a:ext cx="7776864" cy="360040"/>
          </a:xfrm>
        </p:spPr>
        <p:txBody>
          <a:bodyPr>
            <a:noAutofit/>
          </a:bodyPr>
          <a:lstStyle/>
          <a:p>
            <a:pPr algn="ctr"/>
            <a:r>
              <a:rPr lang="de-DE" sz="2800" cap="all" dirty="0">
                <a:solidFill>
                  <a:schemeClr val="bg1"/>
                </a:solidFill>
                <a:latin typeface="Arial" panose="020B0604020202020204" pitchFamily="34" charset="0"/>
                <a:cs typeface="Arial" panose="020B0604020202020204" pitchFamily="34" charset="0"/>
              </a:rPr>
              <a:t>Außenarbeitsplatz im Stadtarchiv</a:t>
            </a:r>
          </a:p>
        </p:txBody>
      </p:sp>
      <p:pic>
        <p:nvPicPr>
          <p:cNvPr id="3" name="Bild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001" y="764705"/>
            <a:ext cx="9217467" cy="5195653"/>
          </a:xfrm>
          <a:prstGeom prst="rect">
            <a:avLst/>
          </a:prstGeom>
        </p:spPr>
      </p:pic>
    </p:spTree>
    <p:extLst>
      <p:ext uri="{BB962C8B-B14F-4D97-AF65-F5344CB8AC3E}">
        <p14:creationId xmlns:p14="http://schemas.microsoft.com/office/powerpoint/2010/main" val="10196077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1524000" y="764704"/>
            <a:ext cx="9180512" cy="6093296"/>
          </a:xfrm>
          <a:prstGeom prst="rect">
            <a:avLst/>
          </a:prstGeom>
          <a:solidFill>
            <a:srgbClr val="F8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p:cNvSpPr>
            <a:spLocks noGrp="1"/>
          </p:cNvSpPr>
          <p:nvPr>
            <p:ph type="title"/>
          </p:nvPr>
        </p:nvSpPr>
        <p:spPr>
          <a:xfrm>
            <a:off x="2351584" y="6309320"/>
            <a:ext cx="7776864" cy="360040"/>
          </a:xfrm>
        </p:spPr>
        <p:txBody>
          <a:bodyPr>
            <a:noAutofit/>
          </a:bodyPr>
          <a:lstStyle/>
          <a:p>
            <a:pPr algn="ctr"/>
            <a:r>
              <a:rPr lang="de-DE" sz="2800" cap="all" dirty="0">
                <a:solidFill>
                  <a:schemeClr val="bg1"/>
                </a:solidFill>
                <a:latin typeface="Arial" panose="020B0604020202020204" pitchFamily="34" charset="0"/>
                <a:cs typeface="Arial" panose="020B0604020202020204" pitchFamily="34" charset="0"/>
              </a:rPr>
              <a:t>Tagesförderstätte Mühlhausen</a:t>
            </a:r>
          </a:p>
        </p:txBody>
      </p:sp>
      <p:pic>
        <p:nvPicPr>
          <p:cNvPr id="3" name="Bild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000" y="764704"/>
            <a:ext cx="9235834" cy="5206150"/>
          </a:xfrm>
          <a:prstGeom prst="rect">
            <a:avLst/>
          </a:prstGeom>
        </p:spPr>
      </p:pic>
    </p:spTree>
    <p:extLst>
      <p:ext uri="{BB962C8B-B14F-4D97-AF65-F5344CB8AC3E}">
        <p14:creationId xmlns:p14="http://schemas.microsoft.com/office/powerpoint/2010/main" val="296285739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1524000" y="764704"/>
            <a:ext cx="9180512" cy="6093296"/>
          </a:xfrm>
          <a:prstGeom prst="rect">
            <a:avLst/>
          </a:prstGeom>
          <a:solidFill>
            <a:srgbClr val="F8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p:cNvSpPr>
            <a:spLocks noGrp="1"/>
          </p:cNvSpPr>
          <p:nvPr>
            <p:ph type="title"/>
          </p:nvPr>
        </p:nvSpPr>
        <p:spPr>
          <a:xfrm>
            <a:off x="2351584" y="6309320"/>
            <a:ext cx="7776864" cy="360040"/>
          </a:xfrm>
        </p:spPr>
        <p:txBody>
          <a:bodyPr>
            <a:noAutofit/>
          </a:bodyPr>
          <a:lstStyle/>
          <a:p>
            <a:pPr algn="ctr"/>
            <a:r>
              <a:rPr lang="de-DE" sz="2800" cap="all" dirty="0">
                <a:solidFill>
                  <a:schemeClr val="bg1"/>
                </a:solidFill>
                <a:latin typeface="Arial" panose="020B0604020202020204" pitchFamily="34" charset="0"/>
                <a:cs typeface="Arial" panose="020B0604020202020204" pitchFamily="34" charset="0"/>
              </a:rPr>
              <a:t>Tagesförderstätte Mühlhausen</a:t>
            </a:r>
          </a:p>
        </p:txBody>
      </p:sp>
      <p:pic>
        <p:nvPicPr>
          <p:cNvPr id="3" name="Bild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001" y="764704"/>
            <a:ext cx="9225337" cy="5206150"/>
          </a:xfrm>
          <a:prstGeom prst="rect">
            <a:avLst/>
          </a:prstGeom>
        </p:spPr>
      </p:pic>
    </p:spTree>
    <p:extLst>
      <p:ext uri="{BB962C8B-B14F-4D97-AF65-F5344CB8AC3E}">
        <p14:creationId xmlns:p14="http://schemas.microsoft.com/office/powerpoint/2010/main" val="283339699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1524000" y="764704"/>
            <a:ext cx="9180512" cy="6093296"/>
          </a:xfrm>
          <a:prstGeom prst="rect">
            <a:avLst/>
          </a:prstGeom>
          <a:solidFill>
            <a:srgbClr val="F8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p:cNvSpPr>
            <a:spLocks noGrp="1"/>
          </p:cNvSpPr>
          <p:nvPr>
            <p:ph type="title"/>
          </p:nvPr>
        </p:nvSpPr>
        <p:spPr>
          <a:xfrm>
            <a:off x="2351584" y="6309320"/>
            <a:ext cx="7776864" cy="360040"/>
          </a:xfrm>
        </p:spPr>
        <p:txBody>
          <a:bodyPr>
            <a:noAutofit/>
          </a:bodyPr>
          <a:lstStyle/>
          <a:p>
            <a:pPr algn="ctr"/>
            <a:r>
              <a:rPr lang="de-DE" sz="2800" cap="all" dirty="0">
                <a:solidFill>
                  <a:schemeClr val="bg1"/>
                </a:solidFill>
                <a:latin typeface="Arial" panose="020B0604020202020204" pitchFamily="34" charset="0"/>
                <a:cs typeface="Arial" panose="020B0604020202020204" pitchFamily="34" charset="0"/>
              </a:rPr>
              <a:t>Berufsbildungsbereich</a:t>
            </a:r>
          </a:p>
        </p:txBody>
      </p:sp>
      <p:pic>
        <p:nvPicPr>
          <p:cNvPr id="3" name="Bild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001" y="755731"/>
            <a:ext cx="9225337" cy="5116188"/>
          </a:xfrm>
          <a:prstGeom prst="rect">
            <a:avLst/>
          </a:prstGeom>
        </p:spPr>
      </p:pic>
    </p:spTree>
    <p:extLst>
      <p:ext uri="{BB962C8B-B14F-4D97-AF65-F5344CB8AC3E}">
        <p14:creationId xmlns:p14="http://schemas.microsoft.com/office/powerpoint/2010/main" val="12483028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1524000" y="836712"/>
            <a:ext cx="9144000" cy="6021288"/>
          </a:xfrm>
          <a:prstGeom prst="rect">
            <a:avLst/>
          </a:prstGeom>
          <a:solidFill>
            <a:srgbClr val="F8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p:cNvSpPr>
            <a:spLocks noGrp="1"/>
          </p:cNvSpPr>
          <p:nvPr>
            <p:ph type="title"/>
          </p:nvPr>
        </p:nvSpPr>
        <p:spPr>
          <a:xfrm>
            <a:off x="1631504" y="6309320"/>
            <a:ext cx="9036496" cy="360040"/>
          </a:xfrm>
        </p:spPr>
        <p:txBody>
          <a:bodyPr>
            <a:noAutofit/>
          </a:bodyPr>
          <a:lstStyle/>
          <a:p>
            <a:pPr algn="ctr"/>
            <a:r>
              <a:rPr lang="de-DE" sz="2800" cap="all" dirty="0">
                <a:solidFill>
                  <a:schemeClr val="bg1"/>
                </a:solidFill>
                <a:latin typeface="Arial" panose="020B0604020202020204" pitchFamily="34" charset="0"/>
                <a:cs typeface="Arial" panose="020B0604020202020204" pitchFamily="34" charset="0"/>
              </a:rPr>
              <a:t>Zweigwerkstatt Ebeleben/Sondershausen</a:t>
            </a:r>
          </a:p>
        </p:txBody>
      </p:sp>
      <p:pic>
        <p:nvPicPr>
          <p:cNvPr id="3" name="Bild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000" y="836713"/>
            <a:ext cx="9144000" cy="5188147"/>
          </a:xfrm>
          <a:prstGeom prst="rect">
            <a:avLst/>
          </a:prstGeom>
        </p:spPr>
      </p:pic>
    </p:spTree>
    <p:extLst>
      <p:ext uri="{BB962C8B-B14F-4D97-AF65-F5344CB8AC3E}">
        <p14:creationId xmlns:p14="http://schemas.microsoft.com/office/powerpoint/2010/main" val="31004695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1524000" y="764704"/>
            <a:ext cx="9180512" cy="6093296"/>
          </a:xfrm>
          <a:prstGeom prst="rect">
            <a:avLst/>
          </a:prstGeom>
          <a:solidFill>
            <a:srgbClr val="F8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p:cNvSpPr>
            <a:spLocks noGrp="1"/>
          </p:cNvSpPr>
          <p:nvPr>
            <p:ph type="title"/>
          </p:nvPr>
        </p:nvSpPr>
        <p:spPr>
          <a:xfrm>
            <a:off x="1703512" y="6309320"/>
            <a:ext cx="8964488" cy="360040"/>
          </a:xfrm>
        </p:spPr>
        <p:txBody>
          <a:bodyPr>
            <a:noAutofit/>
          </a:bodyPr>
          <a:lstStyle/>
          <a:p>
            <a:pPr algn="ctr"/>
            <a:r>
              <a:rPr lang="de-DE" sz="2800" cap="all" dirty="0">
                <a:solidFill>
                  <a:schemeClr val="bg1"/>
                </a:solidFill>
                <a:latin typeface="Arial" panose="020B0604020202020204" pitchFamily="34" charset="0"/>
                <a:cs typeface="Arial" panose="020B0604020202020204" pitchFamily="34" charset="0"/>
              </a:rPr>
              <a:t>Zweigwerkstatt Ebeleben/Sondershausen</a:t>
            </a:r>
          </a:p>
        </p:txBody>
      </p:sp>
      <p:pic>
        <p:nvPicPr>
          <p:cNvPr id="3" name="Bild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000" y="764704"/>
            <a:ext cx="9235834" cy="5206150"/>
          </a:xfrm>
          <a:prstGeom prst="rect">
            <a:avLst/>
          </a:prstGeom>
        </p:spPr>
      </p:pic>
    </p:spTree>
    <p:extLst>
      <p:ext uri="{BB962C8B-B14F-4D97-AF65-F5344CB8AC3E}">
        <p14:creationId xmlns:p14="http://schemas.microsoft.com/office/powerpoint/2010/main" val="658484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9" name="Gruppieren 11"/>
          <p:cNvGrpSpPr>
            <a:grpSpLocks/>
          </p:cNvGrpSpPr>
          <p:nvPr/>
        </p:nvGrpSpPr>
        <p:grpSpPr bwMode="auto">
          <a:xfrm>
            <a:off x="1703389" y="163514"/>
            <a:ext cx="8764587" cy="6543675"/>
            <a:chOff x="179388" y="163513"/>
            <a:chExt cx="8764425" cy="6543675"/>
          </a:xfrm>
        </p:grpSpPr>
        <p:pic>
          <p:nvPicPr>
            <p:cNvPr id="9221" name="Picture 9"/>
            <p:cNvPicPr>
              <a:picLocks noChangeAspect="1" noChangeArrowheads="1"/>
            </p:cNvPicPr>
            <p:nvPr/>
          </p:nvPicPr>
          <p:blipFill>
            <a:blip r:embed="rId2" cstate="print"/>
            <a:srcRect/>
            <a:stretch>
              <a:fillRect/>
            </a:stretch>
          </p:blipFill>
          <p:spPr bwMode="auto">
            <a:xfrm>
              <a:off x="2339975" y="1484313"/>
              <a:ext cx="6480175" cy="4835525"/>
            </a:xfrm>
            <a:prstGeom prst="rect">
              <a:avLst/>
            </a:prstGeom>
            <a:noFill/>
            <a:ln w="9525">
              <a:noFill/>
              <a:miter lim="800000"/>
              <a:headEnd/>
              <a:tailEnd/>
            </a:ln>
          </p:spPr>
        </p:pic>
        <p:sp>
          <p:nvSpPr>
            <p:cNvPr id="9222" name="Rechteck 13"/>
            <p:cNvSpPr>
              <a:spLocks noChangeArrowheads="1"/>
            </p:cNvSpPr>
            <p:nvPr/>
          </p:nvSpPr>
          <p:spPr bwMode="auto">
            <a:xfrm>
              <a:off x="179388" y="163513"/>
              <a:ext cx="8064500" cy="1311275"/>
            </a:xfrm>
            <a:prstGeom prst="rect">
              <a:avLst/>
            </a:prstGeom>
            <a:noFill/>
            <a:ln w="9525">
              <a:noFill/>
              <a:miter lim="800000"/>
              <a:headEnd/>
              <a:tailEnd/>
            </a:ln>
          </p:spPr>
          <p:txBody>
            <a:bodyPr>
              <a:spAutoFit/>
            </a:bodyPr>
            <a:lstStyle/>
            <a:p>
              <a:r>
                <a:rPr lang="de-DE" sz="2000" b="1">
                  <a:solidFill>
                    <a:srgbClr val="584099"/>
                  </a:solidFill>
                  <a:latin typeface="Arial Black" pitchFamily="34" charset="0"/>
                </a:rPr>
                <a:t>Diako Diakonie-Verbund Eisenach gem.GmbH</a:t>
              </a:r>
            </a:p>
            <a:p>
              <a:r>
                <a:rPr lang="de-DE" sz="2000" b="1">
                  <a:solidFill>
                    <a:srgbClr val="584099"/>
                  </a:solidFill>
                  <a:latin typeface="Arial Black" pitchFamily="34" charset="0"/>
                </a:rPr>
                <a:t>Bereich Bad Langensalza</a:t>
              </a:r>
            </a:p>
            <a:p>
              <a:endParaRPr lang="de-DE" sz="2000" b="1">
                <a:solidFill>
                  <a:srgbClr val="584099"/>
                </a:solidFill>
                <a:latin typeface="Arial Black" pitchFamily="34" charset="0"/>
              </a:endParaRPr>
            </a:p>
            <a:p>
              <a:r>
                <a:rPr lang="de-DE" sz="2000" b="1" i="1">
                  <a:solidFill>
                    <a:srgbClr val="584099"/>
                  </a:solidFill>
                  <a:latin typeface="Arial Black" pitchFamily="34" charset="0"/>
                </a:rPr>
                <a:t>Unstrut-Hainich-Werkstatt</a:t>
              </a:r>
            </a:p>
          </p:txBody>
        </p:sp>
        <p:pic>
          <p:nvPicPr>
            <p:cNvPr id="9223" name="Picture 4"/>
            <p:cNvPicPr>
              <a:picLocks noChangeAspect="1" noChangeArrowheads="1"/>
            </p:cNvPicPr>
            <p:nvPr/>
          </p:nvPicPr>
          <p:blipFill>
            <a:blip r:embed="rId3" cstate="print"/>
            <a:srcRect/>
            <a:stretch>
              <a:fillRect/>
            </a:stretch>
          </p:blipFill>
          <p:spPr bwMode="auto">
            <a:xfrm>
              <a:off x="7718425" y="260350"/>
              <a:ext cx="1144588" cy="1152525"/>
            </a:xfrm>
            <a:prstGeom prst="rect">
              <a:avLst/>
            </a:prstGeom>
            <a:noFill/>
            <a:ln w="9525">
              <a:noFill/>
              <a:miter lim="800000"/>
              <a:headEnd/>
              <a:tailEnd/>
            </a:ln>
          </p:spPr>
        </p:pic>
        <p:pic>
          <p:nvPicPr>
            <p:cNvPr id="9224" name="Picture 5" descr="DiakonieMD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729538" y="6411913"/>
              <a:ext cx="1184275" cy="295275"/>
            </a:xfrm>
            <a:prstGeom prst="rect">
              <a:avLst/>
            </a:prstGeom>
            <a:noFill/>
            <a:ln w="9525">
              <a:noFill/>
              <a:miter lim="800000"/>
              <a:headEnd/>
              <a:tailEnd/>
            </a:ln>
          </p:spPr>
        </p:pic>
        <p:sp>
          <p:nvSpPr>
            <p:cNvPr id="9225" name="Rechteck 13"/>
            <p:cNvSpPr>
              <a:spLocks noChangeArrowheads="1"/>
            </p:cNvSpPr>
            <p:nvPr/>
          </p:nvSpPr>
          <p:spPr bwMode="auto">
            <a:xfrm rot="-1506475">
              <a:off x="5775163" y="4920663"/>
              <a:ext cx="3168650" cy="946150"/>
            </a:xfrm>
            <a:prstGeom prst="rect">
              <a:avLst/>
            </a:prstGeom>
            <a:solidFill>
              <a:srgbClr val="FFFF99"/>
            </a:solidFill>
            <a:ln w="9525">
              <a:noFill/>
              <a:miter lim="800000"/>
              <a:headEnd/>
              <a:tailEnd/>
            </a:ln>
          </p:spPr>
          <p:txBody>
            <a:bodyPr>
              <a:spAutoFit/>
            </a:bodyPr>
            <a:lstStyle/>
            <a:p>
              <a:r>
                <a:rPr lang="de-DE" sz="2800" b="1">
                  <a:solidFill>
                    <a:srgbClr val="584099"/>
                  </a:solidFill>
                  <a:latin typeface="Arial Black" pitchFamily="34" charset="0"/>
                </a:rPr>
                <a:t>Elektrozähler-</a:t>
              </a:r>
            </a:p>
            <a:p>
              <a:r>
                <a:rPr lang="de-DE" sz="2800" b="1">
                  <a:solidFill>
                    <a:srgbClr val="584099"/>
                  </a:solidFill>
                  <a:latin typeface="Arial Black" pitchFamily="34" charset="0"/>
                </a:rPr>
                <a:t>regenerierung</a:t>
              </a:r>
              <a:endParaRPr lang="de-DE" sz="2800"/>
            </a:p>
          </p:txBody>
        </p:sp>
        <p:pic>
          <p:nvPicPr>
            <p:cNvPr id="9226" name="Picture 10"/>
            <p:cNvPicPr>
              <a:picLocks noChangeAspect="1" noChangeArrowheads="1"/>
            </p:cNvPicPr>
            <p:nvPr/>
          </p:nvPicPr>
          <p:blipFill>
            <a:blip r:embed="rId5" cstate="print"/>
            <a:srcRect/>
            <a:stretch>
              <a:fillRect/>
            </a:stretch>
          </p:blipFill>
          <p:spPr bwMode="auto">
            <a:xfrm rot="-1094809">
              <a:off x="539750" y="2205038"/>
              <a:ext cx="3960813" cy="3559175"/>
            </a:xfrm>
            <a:prstGeom prst="rect">
              <a:avLst/>
            </a:prstGeom>
            <a:noFill/>
            <a:ln w="9525">
              <a:noFill/>
              <a:miter lim="800000"/>
              <a:headEnd/>
              <a:tailEnd/>
            </a:ln>
          </p:spPr>
        </p:pic>
      </p:grpSp>
      <p:sp>
        <p:nvSpPr>
          <p:cNvPr id="11" name="Rechteck 13"/>
          <p:cNvSpPr>
            <a:spLocks noChangeArrowheads="1"/>
          </p:cNvSpPr>
          <p:nvPr/>
        </p:nvSpPr>
        <p:spPr bwMode="auto">
          <a:xfrm>
            <a:off x="5736356" y="620688"/>
            <a:ext cx="3455988" cy="861774"/>
          </a:xfrm>
          <a:prstGeom prst="rect">
            <a:avLst/>
          </a:prstGeom>
          <a:noFill/>
          <a:ln w="9525">
            <a:noFill/>
            <a:miter lim="800000"/>
            <a:headEnd/>
            <a:tailEnd/>
          </a:ln>
        </p:spPr>
        <p:txBody>
          <a:bodyPr>
            <a:spAutoFit/>
          </a:bodyPr>
          <a:lstStyle/>
          <a:p>
            <a:pPr algn="r"/>
            <a:r>
              <a:rPr lang="de-DE" sz="1400" b="1" dirty="0" err="1">
                <a:solidFill>
                  <a:srgbClr val="584099"/>
                </a:solidFill>
              </a:rPr>
              <a:t>Diako</a:t>
            </a:r>
            <a:r>
              <a:rPr lang="de-DE" sz="1200" dirty="0">
                <a:solidFill>
                  <a:srgbClr val="584099"/>
                </a:solidFill>
              </a:rPr>
              <a:t> </a:t>
            </a:r>
            <a:r>
              <a:rPr lang="de-DE" sz="1200" b="1" dirty="0">
                <a:solidFill>
                  <a:srgbClr val="584099"/>
                </a:solidFill>
              </a:rPr>
              <a:t>– Westthüringen </a:t>
            </a:r>
            <a:r>
              <a:rPr lang="de-DE" sz="1200" b="1" dirty="0" err="1">
                <a:solidFill>
                  <a:srgbClr val="584099"/>
                </a:solidFill>
              </a:rPr>
              <a:t>gem.GmbH</a:t>
            </a:r>
            <a:endParaRPr lang="de-DE" sz="1200" b="1" dirty="0">
              <a:solidFill>
                <a:srgbClr val="584099"/>
              </a:solidFill>
            </a:endParaRPr>
          </a:p>
          <a:p>
            <a:pPr algn="r"/>
            <a:r>
              <a:rPr lang="de-DE" sz="1200" b="1" dirty="0">
                <a:solidFill>
                  <a:srgbClr val="584099"/>
                </a:solidFill>
              </a:rPr>
              <a:t>Unternehmensgruppe der</a:t>
            </a:r>
          </a:p>
          <a:p>
            <a:pPr algn="r"/>
            <a:r>
              <a:rPr lang="de-DE" sz="1200" b="1" dirty="0">
                <a:solidFill>
                  <a:srgbClr val="584099"/>
                </a:solidFill>
              </a:rPr>
              <a:t>Ev.-</a:t>
            </a:r>
            <a:r>
              <a:rPr lang="de-DE" sz="1200" b="1" dirty="0" err="1">
                <a:solidFill>
                  <a:srgbClr val="584099"/>
                </a:solidFill>
              </a:rPr>
              <a:t>Luth.Diakonissenhausstiftung</a:t>
            </a:r>
            <a:r>
              <a:rPr lang="de-DE" sz="1200" b="1" dirty="0">
                <a:solidFill>
                  <a:srgbClr val="584099"/>
                </a:solidFill>
              </a:rPr>
              <a:t> Eisenach</a:t>
            </a:r>
          </a:p>
          <a:p>
            <a:pPr algn="r"/>
            <a:r>
              <a:rPr lang="de-DE" sz="1200" b="1" dirty="0">
                <a:solidFill>
                  <a:srgbClr val="584099"/>
                </a:solidFill>
              </a:rPr>
              <a:t>Tel.: 03603  86 12 11</a:t>
            </a:r>
            <a:endParaRPr lang="de-DE" sz="800" b="1" dirty="0">
              <a:solidFill>
                <a:schemeClr val="bg1"/>
              </a:solidFill>
            </a:endParaRPr>
          </a:p>
        </p:txBody>
      </p:sp>
    </p:spTree>
    <p:extLst>
      <p:ext uri="{BB962C8B-B14F-4D97-AF65-F5344CB8AC3E}">
        <p14:creationId xmlns:p14="http://schemas.microsoft.com/office/powerpoint/2010/main" val="1707119060"/>
      </p:ext>
    </p:extLst>
  </p:cSld>
  <p:clrMapOvr>
    <a:masterClrMapping/>
  </p:clrMapOvr>
  <p:transition advClick="0" advTm="5000">
    <p:checker dir="vert"/>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1524000" y="764704"/>
            <a:ext cx="9144000" cy="6093296"/>
          </a:xfrm>
          <a:prstGeom prst="rect">
            <a:avLst/>
          </a:prstGeom>
          <a:solidFill>
            <a:srgbClr val="F8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p:cNvSpPr>
            <a:spLocks noGrp="1"/>
          </p:cNvSpPr>
          <p:nvPr>
            <p:ph type="title"/>
          </p:nvPr>
        </p:nvSpPr>
        <p:spPr>
          <a:xfrm>
            <a:off x="1703512" y="6309320"/>
            <a:ext cx="8964488" cy="360040"/>
          </a:xfrm>
        </p:spPr>
        <p:txBody>
          <a:bodyPr>
            <a:noAutofit/>
          </a:bodyPr>
          <a:lstStyle/>
          <a:p>
            <a:pPr algn="ctr"/>
            <a:r>
              <a:rPr lang="de-DE" sz="2800" cap="all" dirty="0">
                <a:solidFill>
                  <a:schemeClr val="bg1"/>
                </a:solidFill>
                <a:latin typeface="Arial" panose="020B0604020202020204" pitchFamily="34" charset="0"/>
                <a:cs typeface="Arial" panose="020B0604020202020204" pitchFamily="34" charset="0"/>
              </a:rPr>
              <a:t>Zweigwerkstatt Ebeleben/Sondershausen</a:t>
            </a:r>
          </a:p>
        </p:txBody>
      </p:sp>
      <p:pic>
        <p:nvPicPr>
          <p:cNvPr id="3" name="Bild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000" y="764704"/>
            <a:ext cx="9144000" cy="5206150"/>
          </a:xfrm>
          <a:prstGeom prst="rect">
            <a:avLst/>
          </a:prstGeom>
        </p:spPr>
      </p:pic>
    </p:spTree>
    <p:extLst>
      <p:ext uri="{BB962C8B-B14F-4D97-AF65-F5344CB8AC3E}">
        <p14:creationId xmlns:p14="http://schemas.microsoft.com/office/powerpoint/2010/main" val="4860986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1524000" y="764704"/>
            <a:ext cx="9144000" cy="6093296"/>
          </a:xfrm>
          <a:prstGeom prst="rect">
            <a:avLst/>
          </a:prstGeom>
          <a:solidFill>
            <a:srgbClr val="F8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p:cNvSpPr>
            <a:spLocks noGrp="1"/>
          </p:cNvSpPr>
          <p:nvPr>
            <p:ph type="title"/>
          </p:nvPr>
        </p:nvSpPr>
        <p:spPr>
          <a:xfrm>
            <a:off x="2351584" y="6309320"/>
            <a:ext cx="7776864" cy="360040"/>
          </a:xfrm>
        </p:spPr>
        <p:txBody>
          <a:bodyPr>
            <a:noAutofit/>
          </a:bodyPr>
          <a:lstStyle/>
          <a:p>
            <a:pPr algn="ctr"/>
            <a:r>
              <a:rPr lang="de-DE" sz="2800" cap="all" dirty="0">
                <a:solidFill>
                  <a:schemeClr val="bg1"/>
                </a:solidFill>
                <a:latin typeface="Arial" panose="020B0604020202020204" pitchFamily="34" charset="0"/>
                <a:cs typeface="Arial" panose="020B0604020202020204" pitchFamily="34" charset="0"/>
              </a:rPr>
              <a:t>Tagesförderstätte Sondershausen</a:t>
            </a:r>
          </a:p>
        </p:txBody>
      </p:sp>
      <p:pic>
        <p:nvPicPr>
          <p:cNvPr id="3" name="Bild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000" y="764704"/>
            <a:ext cx="9144000" cy="5206150"/>
          </a:xfrm>
          <a:prstGeom prst="rect">
            <a:avLst/>
          </a:prstGeom>
        </p:spPr>
      </p:pic>
    </p:spTree>
    <p:extLst>
      <p:ext uri="{BB962C8B-B14F-4D97-AF65-F5344CB8AC3E}">
        <p14:creationId xmlns:p14="http://schemas.microsoft.com/office/powerpoint/2010/main" val="38412007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1524000" y="764704"/>
            <a:ext cx="9144000" cy="6093296"/>
          </a:xfrm>
          <a:prstGeom prst="rect">
            <a:avLst/>
          </a:prstGeom>
          <a:solidFill>
            <a:srgbClr val="F8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p:cNvSpPr>
            <a:spLocks noGrp="1"/>
          </p:cNvSpPr>
          <p:nvPr>
            <p:ph type="title"/>
          </p:nvPr>
        </p:nvSpPr>
        <p:spPr>
          <a:xfrm>
            <a:off x="2351584" y="6309320"/>
            <a:ext cx="7776864" cy="360040"/>
          </a:xfrm>
        </p:spPr>
        <p:txBody>
          <a:bodyPr>
            <a:noAutofit/>
          </a:bodyPr>
          <a:lstStyle/>
          <a:p>
            <a:pPr algn="ctr"/>
            <a:r>
              <a:rPr lang="de-DE" sz="2800" cap="all" dirty="0">
                <a:solidFill>
                  <a:schemeClr val="bg1"/>
                </a:solidFill>
                <a:latin typeface="Arial" panose="020B0604020202020204" pitchFamily="34" charset="0"/>
                <a:cs typeface="Arial" panose="020B0604020202020204" pitchFamily="34" charset="0"/>
              </a:rPr>
              <a:t>Hofladen Ebeleben</a:t>
            </a:r>
          </a:p>
        </p:txBody>
      </p:sp>
      <p:pic>
        <p:nvPicPr>
          <p:cNvPr id="3" name="Bild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000" y="764704"/>
            <a:ext cx="9144000" cy="5206150"/>
          </a:xfrm>
          <a:prstGeom prst="rect">
            <a:avLst/>
          </a:prstGeom>
        </p:spPr>
      </p:pic>
    </p:spTree>
    <p:extLst>
      <p:ext uri="{BB962C8B-B14F-4D97-AF65-F5344CB8AC3E}">
        <p14:creationId xmlns:p14="http://schemas.microsoft.com/office/powerpoint/2010/main" val="146236116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1524000" y="764704"/>
            <a:ext cx="9144000" cy="6093296"/>
          </a:xfrm>
          <a:prstGeom prst="rect">
            <a:avLst/>
          </a:prstGeom>
          <a:solidFill>
            <a:srgbClr val="F8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p:cNvSpPr>
            <a:spLocks noGrp="1"/>
          </p:cNvSpPr>
          <p:nvPr>
            <p:ph type="title"/>
          </p:nvPr>
        </p:nvSpPr>
        <p:spPr>
          <a:xfrm>
            <a:off x="2351584" y="6309320"/>
            <a:ext cx="7776864" cy="360040"/>
          </a:xfrm>
        </p:spPr>
        <p:txBody>
          <a:bodyPr>
            <a:noAutofit/>
          </a:bodyPr>
          <a:lstStyle/>
          <a:p>
            <a:pPr algn="ctr"/>
            <a:r>
              <a:rPr lang="de-DE" sz="2800" cap="all" dirty="0">
                <a:solidFill>
                  <a:schemeClr val="bg1"/>
                </a:solidFill>
                <a:latin typeface="Arial" panose="020B0604020202020204" pitchFamily="34" charset="0"/>
                <a:cs typeface="Arial" panose="020B0604020202020204" pitchFamily="34" charset="0"/>
              </a:rPr>
              <a:t>Hofladen Ebeleben</a:t>
            </a:r>
          </a:p>
        </p:txBody>
      </p:sp>
      <p:pic>
        <p:nvPicPr>
          <p:cNvPr id="3" name="Bild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002" y="764704"/>
            <a:ext cx="9143999" cy="5206150"/>
          </a:xfrm>
          <a:prstGeom prst="rect">
            <a:avLst/>
          </a:prstGeom>
        </p:spPr>
      </p:pic>
    </p:spTree>
    <p:extLst>
      <p:ext uri="{BB962C8B-B14F-4D97-AF65-F5344CB8AC3E}">
        <p14:creationId xmlns:p14="http://schemas.microsoft.com/office/powerpoint/2010/main" val="2194412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1524000" y="764704"/>
            <a:ext cx="9180512" cy="6093296"/>
          </a:xfrm>
          <a:prstGeom prst="rect">
            <a:avLst/>
          </a:prstGeom>
          <a:solidFill>
            <a:srgbClr val="F8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p:cNvSpPr>
            <a:spLocks noGrp="1"/>
          </p:cNvSpPr>
          <p:nvPr>
            <p:ph type="title"/>
          </p:nvPr>
        </p:nvSpPr>
        <p:spPr>
          <a:xfrm>
            <a:off x="2351584" y="6309320"/>
            <a:ext cx="7776864" cy="360040"/>
          </a:xfrm>
        </p:spPr>
        <p:txBody>
          <a:bodyPr>
            <a:noAutofit/>
          </a:bodyPr>
          <a:lstStyle/>
          <a:p>
            <a:pPr algn="ctr"/>
            <a:r>
              <a:rPr lang="de-DE" sz="2800" cap="all" dirty="0">
                <a:solidFill>
                  <a:schemeClr val="bg1"/>
                </a:solidFill>
                <a:latin typeface="Arial" panose="020B0604020202020204" pitchFamily="34" charset="0"/>
                <a:cs typeface="Arial" panose="020B0604020202020204" pitchFamily="34" charset="0"/>
              </a:rPr>
              <a:t>Fleischerei Ebeleben</a:t>
            </a:r>
          </a:p>
        </p:txBody>
      </p:sp>
      <p:pic>
        <p:nvPicPr>
          <p:cNvPr id="3" name="Bild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000" y="764704"/>
            <a:ext cx="9225338" cy="5206150"/>
          </a:xfrm>
          <a:prstGeom prst="rect">
            <a:avLst/>
          </a:prstGeom>
        </p:spPr>
      </p:pic>
    </p:spTree>
    <p:extLst>
      <p:ext uri="{BB962C8B-B14F-4D97-AF65-F5344CB8AC3E}">
        <p14:creationId xmlns:p14="http://schemas.microsoft.com/office/powerpoint/2010/main" val="50159762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1524000" y="764704"/>
            <a:ext cx="9180512" cy="6093296"/>
          </a:xfrm>
          <a:prstGeom prst="rect">
            <a:avLst/>
          </a:prstGeom>
          <a:solidFill>
            <a:srgbClr val="F8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p:cNvSpPr>
            <a:spLocks noGrp="1"/>
          </p:cNvSpPr>
          <p:nvPr>
            <p:ph type="title"/>
          </p:nvPr>
        </p:nvSpPr>
        <p:spPr>
          <a:xfrm>
            <a:off x="2351584" y="6309320"/>
            <a:ext cx="7776864" cy="360040"/>
          </a:xfrm>
        </p:spPr>
        <p:txBody>
          <a:bodyPr>
            <a:noAutofit/>
          </a:bodyPr>
          <a:lstStyle/>
          <a:p>
            <a:pPr algn="ctr"/>
            <a:r>
              <a:rPr lang="de-DE" sz="2800" cap="all" dirty="0">
                <a:solidFill>
                  <a:schemeClr val="bg1"/>
                </a:solidFill>
                <a:latin typeface="Arial" panose="020B0604020202020204" pitchFamily="34" charset="0"/>
                <a:cs typeface="Arial" panose="020B0604020202020204" pitchFamily="34" charset="0"/>
              </a:rPr>
              <a:t>Gärtnerei Ebeleben</a:t>
            </a:r>
          </a:p>
        </p:txBody>
      </p:sp>
      <p:pic>
        <p:nvPicPr>
          <p:cNvPr id="3" name="Bild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000" y="764704"/>
            <a:ext cx="9235834" cy="5206150"/>
          </a:xfrm>
          <a:prstGeom prst="rect">
            <a:avLst/>
          </a:prstGeom>
        </p:spPr>
      </p:pic>
    </p:spTree>
    <p:extLst>
      <p:ext uri="{BB962C8B-B14F-4D97-AF65-F5344CB8AC3E}">
        <p14:creationId xmlns:p14="http://schemas.microsoft.com/office/powerpoint/2010/main" val="387837321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1524000" y="764704"/>
            <a:ext cx="9180512" cy="6093296"/>
          </a:xfrm>
          <a:prstGeom prst="rect">
            <a:avLst/>
          </a:prstGeom>
          <a:solidFill>
            <a:srgbClr val="F8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p:cNvSpPr>
            <a:spLocks noGrp="1"/>
          </p:cNvSpPr>
          <p:nvPr>
            <p:ph type="title"/>
          </p:nvPr>
        </p:nvSpPr>
        <p:spPr>
          <a:xfrm>
            <a:off x="2351584" y="6309320"/>
            <a:ext cx="7776864" cy="360040"/>
          </a:xfrm>
        </p:spPr>
        <p:txBody>
          <a:bodyPr>
            <a:noAutofit/>
          </a:bodyPr>
          <a:lstStyle/>
          <a:p>
            <a:pPr algn="ctr"/>
            <a:r>
              <a:rPr lang="de-DE" sz="2800" cap="all" dirty="0">
                <a:solidFill>
                  <a:schemeClr val="bg1"/>
                </a:solidFill>
                <a:latin typeface="Arial" panose="020B0604020202020204" pitchFamily="34" charset="0"/>
                <a:cs typeface="Arial" panose="020B0604020202020204" pitchFamily="34" charset="0"/>
              </a:rPr>
              <a:t>Tierzucht Ebeleben</a:t>
            </a:r>
          </a:p>
        </p:txBody>
      </p:sp>
      <p:pic>
        <p:nvPicPr>
          <p:cNvPr id="3" name="Bild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000" y="764704"/>
            <a:ext cx="9144000" cy="5206150"/>
          </a:xfrm>
          <a:prstGeom prst="rect">
            <a:avLst/>
          </a:prstGeom>
        </p:spPr>
      </p:pic>
    </p:spTree>
    <p:extLst>
      <p:ext uri="{BB962C8B-B14F-4D97-AF65-F5344CB8AC3E}">
        <p14:creationId xmlns:p14="http://schemas.microsoft.com/office/powerpoint/2010/main" val="19919793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1524000" y="836712"/>
            <a:ext cx="9180512" cy="6021288"/>
          </a:xfrm>
          <a:prstGeom prst="rect">
            <a:avLst/>
          </a:prstGeom>
          <a:solidFill>
            <a:srgbClr val="F8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p:cNvSpPr>
            <a:spLocks noGrp="1"/>
          </p:cNvSpPr>
          <p:nvPr>
            <p:ph type="title"/>
          </p:nvPr>
        </p:nvSpPr>
        <p:spPr>
          <a:xfrm>
            <a:off x="2351584" y="6309320"/>
            <a:ext cx="7776864" cy="360040"/>
          </a:xfrm>
        </p:spPr>
        <p:txBody>
          <a:bodyPr>
            <a:noAutofit/>
          </a:bodyPr>
          <a:lstStyle/>
          <a:p>
            <a:pPr algn="ctr"/>
            <a:r>
              <a:rPr lang="de-DE" sz="2800" cap="all" dirty="0">
                <a:solidFill>
                  <a:schemeClr val="bg1"/>
                </a:solidFill>
                <a:latin typeface="Arial" panose="020B0604020202020204" pitchFamily="34" charset="0"/>
                <a:cs typeface="Arial" panose="020B0604020202020204" pitchFamily="34" charset="0"/>
              </a:rPr>
              <a:t>Tierzucht Ebeleben</a:t>
            </a:r>
          </a:p>
        </p:txBody>
      </p:sp>
      <p:pic>
        <p:nvPicPr>
          <p:cNvPr id="3" name="Bild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001" y="836712"/>
            <a:ext cx="9144001" cy="5206150"/>
          </a:xfrm>
          <a:prstGeom prst="rect">
            <a:avLst/>
          </a:prstGeom>
        </p:spPr>
      </p:pic>
    </p:spTree>
    <p:extLst>
      <p:ext uri="{BB962C8B-B14F-4D97-AF65-F5344CB8AC3E}">
        <p14:creationId xmlns:p14="http://schemas.microsoft.com/office/powerpoint/2010/main" val="212478092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000" y="836712"/>
            <a:ext cx="9144000" cy="5206150"/>
          </a:xfrm>
          <a:prstGeom prst="rect">
            <a:avLst/>
          </a:prstGeom>
        </p:spPr>
      </p:pic>
      <p:sp>
        <p:nvSpPr>
          <p:cNvPr id="9" name="Textfeld 8"/>
          <p:cNvSpPr txBox="1"/>
          <p:nvPr/>
        </p:nvSpPr>
        <p:spPr>
          <a:xfrm>
            <a:off x="5879976" y="6309321"/>
            <a:ext cx="4608512" cy="379591"/>
          </a:xfrm>
          <a:prstGeom prst="rect">
            <a:avLst/>
          </a:prstGeom>
          <a:noFill/>
        </p:spPr>
        <p:txBody>
          <a:bodyPr wrap="square" rtlCol="0">
            <a:spAutoFit/>
          </a:bodyPr>
          <a:lstStyle/>
          <a:p>
            <a:pPr algn="r"/>
            <a:r>
              <a:rPr lang="de-DE" sz="2800" b="1" baseline="30000" dirty="0">
                <a:latin typeface="Arial"/>
                <a:cs typeface="Arial"/>
              </a:rPr>
              <a:t>www.landgasthof-hainich.de</a:t>
            </a:r>
          </a:p>
        </p:txBody>
      </p:sp>
      <p:pic>
        <p:nvPicPr>
          <p:cNvPr id="2" name="Bild 1"/>
          <p:cNvPicPr>
            <a:picLocks noChangeAspect="1"/>
          </p:cNvPicPr>
          <p:nvPr/>
        </p:nvPicPr>
        <p:blipFill>
          <a:blip r:embed="rId3" cstate="print"/>
          <a:stretch>
            <a:fillRect/>
          </a:stretch>
        </p:blipFill>
        <p:spPr>
          <a:xfrm>
            <a:off x="1547808" y="6139202"/>
            <a:ext cx="3543300" cy="736600"/>
          </a:xfrm>
          <a:prstGeom prst="rect">
            <a:avLst/>
          </a:prstGeom>
        </p:spPr>
      </p:pic>
    </p:spTree>
    <p:extLst>
      <p:ext uri="{BB962C8B-B14F-4D97-AF65-F5344CB8AC3E}">
        <p14:creationId xmlns:p14="http://schemas.microsoft.com/office/powerpoint/2010/main" val="13589413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1524000" y="836712"/>
            <a:ext cx="9144000" cy="369332"/>
          </a:xfrm>
          <a:prstGeom prst="rect">
            <a:avLst/>
          </a:prstGeom>
          <a:solidFill>
            <a:srgbClr val="4E287E"/>
          </a:solidFill>
        </p:spPr>
        <p:txBody>
          <a:bodyPr wrap="square" rtlCol="0">
            <a:spAutoFit/>
          </a:bodyPr>
          <a:lstStyle/>
          <a:p>
            <a:endParaRPr lang="de-DE" dirty="0"/>
          </a:p>
        </p:txBody>
      </p:sp>
      <p:sp>
        <p:nvSpPr>
          <p:cNvPr id="2" name="Titel 1"/>
          <p:cNvSpPr>
            <a:spLocks noGrp="1"/>
          </p:cNvSpPr>
          <p:nvPr>
            <p:ph type="title"/>
          </p:nvPr>
        </p:nvSpPr>
        <p:spPr>
          <a:xfrm>
            <a:off x="1919536" y="6021288"/>
            <a:ext cx="8496944" cy="566738"/>
          </a:xfrm>
        </p:spPr>
        <p:txBody>
          <a:bodyPr>
            <a:noAutofit/>
          </a:bodyPr>
          <a:lstStyle/>
          <a:p>
            <a:pPr algn="ctr"/>
            <a:r>
              <a:rPr lang="de-DE" sz="2800" cap="all" dirty="0">
                <a:solidFill>
                  <a:schemeClr val="bg1"/>
                </a:solidFill>
                <a:latin typeface="Arial" panose="020B0604020202020204" pitchFamily="34" charset="0"/>
                <a:cs typeface="Arial" panose="020B0604020202020204" pitchFamily="34" charset="0"/>
              </a:rPr>
              <a:t>Verwaltung Mühlhausen</a:t>
            </a:r>
          </a:p>
        </p:txBody>
      </p:sp>
      <p:pic>
        <p:nvPicPr>
          <p:cNvPr id="5" name="Bildplatzhalter 4"/>
          <p:cNvPicPr>
            <a:picLocks noGrp="1" noChangeAspect="1"/>
          </p:cNvPicPr>
          <p:nvPr>
            <p:ph type="pic" idx="1"/>
          </p:nvPr>
        </p:nvPicPr>
        <p:blipFill rotWithShape="1">
          <a:blip r:embed="rId2" cstate="screen">
            <a:extLst>
              <a:ext uri="{BEBA8EAE-BF5A-486C-A8C5-ECC9F3942E4B}">
                <a14:imgProps xmlns:a14="http://schemas.microsoft.com/office/drawing/2010/main">
                  <a14:imgLayer r:embed="rId3">
                    <a14:imgEffect>
                      <a14:brightnessContrast bright="37000" contrast="24000"/>
                    </a14:imgEffect>
                  </a14:imgLayer>
                </a14:imgProps>
              </a:ext>
              <a:ext uri="{28A0092B-C50C-407E-A947-70E740481C1C}">
                <a14:useLocalDpi xmlns:a14="http://schemas.microsoft.com/office/drawing/2010/main"/>
              </a:ext>
            </a:extLst>
          </a:blip>
          <a:srcRect l="-12314" r="-15198"/>
          <a:stretch/>
        </p:blipFill>
        <p:spPr>
          <a:xfrm>
            <a:off x="396368" y="908721"/>
            <a:ext cx="11676296" cy="5137131"/>
          </a:xfrm>
        </p:spPr>
      </p:pic>
    </p:spTree>
    <p:extLst>
      <p:ext uri="{BB962C8B-B14F-4D97-AF65-F5344CB8AC3E}">
        <p14:creationId xmlns:p14="http://schemas.microsoft.com/office/powerpoint/2010/main" val="1222370993"/>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arissa">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Larissa">
  <a:themeElements>
    <a:clrScheme name="Lariss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arissa">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Larissa">
  <a:themeElements>
    <a:clrScheme name="Lariss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arissa">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Larissa">
  <a:themeElements>
    <a:clrScheme name="Lariss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arissa">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Larissa">
  <a:themeElements>
    <a:clrScheme name="Lariss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arissa">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Larissa">
  <a:themeElements>
    <a:clrScheme name="Lariss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arissa">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Larissa">
  <a:themeElements>
    <a:clrScheme name="Lariss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arissa">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1595</Words>
  <Application>Microsoft Macintosh PowerPoint</Application>
  <PresentationFormat>Breitbild</PresentationFormat>
  <Paragraphs>427</Paragraphs>
  <Slides>129</Slides>
  <Notes>25</Notes>
  <HiddenSlides>0</HiddenSlides>
  <MMClips>0</MMClips>
  <ScaleCrop>false</ScaleCrop>
  <HeadingPairs>
    <vt:vector size="6" baseType="variant">
      <vt:variant>
        <vt:lpstr>Verwendete Schriftarten</vt:lpstr>
      </vt:variant>
      <vt:variant>
        <vt:i4>12</vt:i4>
      </vt:variant>
      <vt:variant>
        <vt:lpstr>Design</vt:lpstr>
      </vt:variant>
      <vt:variant>
        <vt:i4>8</vt:i4>
      </vt:variant>
      <vt:variant>
        <vt:lpstr>Folientitel</vt:lpstr>
      </vt:variant>
      <vt:variant>
        <vt:i4>129</vt:i4>
      </vt:variant>
    </vt:vector>
  </HeadingPairs>
  <TitlesOfParts>
    <vt:vector size="149" baseType="lpstr">
      <vt:lpstr>Arial</vt:lpstr>
      <vt:lpstr>Arial Black</vt:lpstr>
      <vt:lpstr>Arial Narrow</vt:lpstr>
      <vt:lpstr>Calibri</vt:lpstr>
      <vt:lpstr>Calibri Light</vt:lpstr>
      <vt:lpstr>ChelthmITC Bk BT</vt:lpstr>
      <vt:lpstr>Comic Sans MS</vt:lpstr>
      <vt:lpstr>HelveticaNeueLT Std</vt:lpstr>
      <vt:lpstr>New times</vt:lpstr>
      <vt:lpstr>Tahoma</vt:lpstr>
      <vt:lpstr>Times New Roman</vt:lpstr>
      <vt:lpstr>Wingdings</vt:lpstr>
      <vt:lpstr>Office</vt:lpstr>
      <vt:lpstr>Larissa</vt:lpstr>
      <vt:lpstr>1_Larissa</vt:lpstr>
      <vt:lpstr>2_Larissa</vt:lpstr>
      <vt:lpstr>3_Larissa</vt:lpstr>
      <vt:lpstr>4_Larissa</vt:lpstr>
      <vt:lpstr>5_Larissa</vt:lpstr>
      <vt:lpstr>6_Larissa</vt:lpstr>
      <vt:lpstr>Herzlich willkommen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Ev. Heimstätte Kloster Zella e.V.                   Senioren- und Pflegezentrum</vt:lpstr>
      <vt:lpstr>                            Leistungen  </vt:lpstr>
      <vt:lpstr>                                Pflege</vt:lpstr>
      <vt:lpstr>                               Pflege</vt:lpstr>
      <vt:lpstr>                Altersgerechtes Wohnen</vt:lpstr>
      <vt:lpstr>                  Altersgerechtes Wohnen</vt:lpstr>
      <vt:lpstr>                    Krypta und Kirche</vt:lpstr>
      <vt:lpstr>                      Krypta und Kirche</vt:lpstr>
      <vt:lpstr>                                Café </vt:lpstr>
      <vt:lpstr>                                  Café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„Dietrich Bonhoeffer werkstatt“</vt:lpstr>
      <vt:lpstr>„Dietrich Bonhoeffer werkstatt“</vt:lpstr>
      <vt:lpstr>„Dietrich Bonhoeffer werkstatt“</vt:lpstr>
      <vt:lpstr>„Dietrich Bonhoeffer Werkstatt“</vt:lpstr>
      <vt:lpstr>„Dietrich Bonhoeffer Werkstatt“</vt:lpstr>
      <vt:lpstr>„Dietrich Bonhoeffer Werkstatt“</vt:lpstr>
      <vt:lpstr>Großküche am Schützenberg</vt:lpstr>
      <vt:lpstr>Floristik</vt:lpstr>
      <vt:lpstr>Floristik</vt:lpstr>
      <vt:lpstr>Lädchen am Laubengang</vt:lpstr>
      <vt:lpstr>Lädchen am Laubengang</vt:lpstr>
      <vt:lpstr>Gärtnerei / Landschaftspflege</vt:lpstr>
      <vt:lpstr>Rehawerkstatt am Schadeberg</vt:lpstr>
      <vt:lpstr>Rehawerkstatt am Schadeberg</vt:lpstr>
      <vt:lpstr>Rehawerkstatt am Schadeberg</vt:lpstr>
      <vt:lpstr>Außenarbeitsplatz im Stadtarchiv</vt:lpstr>
      <vt:lpstr>Tagesförderstätte Mühlhausen</vt:lpstr>
      <vt:lpstr>Tagesförderstätte Mühlhausen</vt:lpstr>
      <vt:lpstr>Berufsbildungsbereich</vt:lpstr>
      <vt:lpstr>Zweigwerkstatt Ebeleben/Sondershausen</vt:lpstr>
      <vt:lpstr>Zweigwerkstatt Ebeleben/Sondershausen</vt:lpstr>
      <vt:lpstr>Zweigwerkstatt Ebeleben/Sondershausen</vt:lpstr>
      <vt:lpstr>Tagesförderstätte Sondershausen</vt:lpstr>
      <vt:lpstr>Hofladen Ebeleben</vt:lpstr>
      <vt:lpstr>Hofladen Ebeleben</vt:lpstr>
      <vt:lpstr>Fleischerei Ebeleben</vt:lpstr>
      <vt:lpstr>Gärtnerei Ebeleben</vt:lpstr>
      <vt:lpstr>Tierzucht Ebeleben</vt:lpstr>
      <vt:lpstr>Tierzucht Ebeleben</vt:lpstr>
      <vt:lpstr>PowerPoint-Präsentation</vt:lpstr>
      <vt:lpstr>Verwaltung Mühlhausen</vt:lpstr>
      <vt:lpstr>PowerPoint-Präsentation</vt:lpstr>
      <vt:lpstr>Wohnstätte „Albert Schweitzer“</vt:lpstr>
      <vt:lpstr>„Lucie Werzner“ Haus</vt:lpstr>
      <vt:lpstr>„Villa“ - Heyerode</vt:lpstr>
      <vt:lpstr>Wohnstätte „Sankt Martin“</vt:lpstr>
      <vt:lpstr>Wohnstätte „Edith Stein“</vt:lpstr>
      <vt:lpstr>Ambulante Dienste</vt:lpstr>
      <vt:lpstr>PROFESSIONELL. TERMINGETREU. FLEXIBEL. </vt:lpstr>
      <vt:lpstr>PowerPoint-Präsentation</vt:lpstr>
      <vt:lpstr>Handwerker &amp; Bauernmarkt</vt:lpstr>
      <vt:lpstr>Handwerker &amp; Bauernmarkt</vt:lpstr>
      <vt:lpstr>Adventsmarkt</vt:lpstr>
      <vt:lpstr>Adventsmarkt</vt:lpstr>
      <vt:lpstr>PowerPoint-Präsentation</vt:lpstr>
      <vt:lpstr>PowerPoint-Präsentation</vt:lpstr>
      <vt:lpstr>PowerPoint-Präsentation</vt:lpstr>
      <vt:lpstr>PowerPoint-Präsentation</vt:lpstr>
      <vt:lpstr>PowerPoint-Präsentation</vt:lpstr>
      <vt:lpstr>PowerPoint-Präsentation</vt:lpstr>
      <vt:lpstr>Wohn- und Pflegezentrum „Brunnenhof“</vt:lpstr>
      <vt:lpstr>Wohn- und Pflegezentrum „Am Hainich“</vt:lpstr>
      <vt:lpstr>Wohn- und Pflegezentrum „Am Lindenbühl“</vt:lpstr>
      <vt:lpstr>Wohn- und Pflegezentrum „Villa Weiß“</vt:lpstr>
      <vt:lpstr>Wohn- und Pflegezentrum „Tagespflege“ / „Mobil“</vt:lpstr>
      <vt:lpstr>Mühlhausen</vt:lpstr>
      <vt:lpstr>Bad Langensalza</vt:lpstr>
      <vt:lpstr>PowerPoint-Präsentation</vt:lpstr>
      <vt:lpstr>Zusammenarbeit mit Kirchgemeinden, Kirchenkreis und Ehrenamt</vt:lpstr>
      <vt:lpstr>Perspektiven – was liegt vor uns?</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Sekretariat</dc:creator>
  <cp:lastModifiedBy>office365</cp:lastModifiedBy>
  <cp:revision>16</cp:revision>
  <dcterms:created xsi:type="dcterms:W3CDTF">2018-11-07T08:32:05Z</dcterms:created>
  <dcterms:modified xsi:type="dcterms:W3CDTF">2018-11-26T01:18:27Z</dcterms:modified>
</cp:coreProperties>
</file>